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41"/>
  </p:notesMasterIdLst>
  <p:sldIdLst>
    <p:sldId id="256" r:id="rId5"/>
    <p:sldId id="267" r:id="rId6"/>
    <p:sldId id="310" r:id="rId7"/>
    <p:sldId id="269" r:id="rId8"/>
    <p:sldId id="294" r:id="rId9"/>
    <p:sldId id="277" r:id="rId10"/>
    <p:sldId id="305" r:id="rId11"/>
    <p:sldId id="258" r:id="rId12"/>
    <p:sldId id="285" r:id="rId13"/>
    <p:sldId id="278" r:id="rId14"/>
    <p:sldId id="259" r:id="rId15"/>
    <p:sldId id="287" r:id="rId16"/>
    <p:sldId id="288" r:id="rId17"/>
    <p:sldId id="289" r:id="rId18"/>
    <p:sldId id="260" r:id="rId19"/>
    <p:sldId id="279" r:id="rId20"/>
    <p:sldId id="280" r:id="rId21"/>
    <p:sldId id="281" r:id="rId22"/>
    <p:sldId id="282" r:id="rId23"/>
    <p:sldId id="283" r:id="rId24"/>
    <p:sldId id="261" r:id="rId25"/>
    <p:sldId id="276" r:id="rId26"/>
    <p:sldId id="264" r:id="rId27"/>
    <p:sldId id="270" r:id="rId28"/>
    <p:sldId id="265" r:id="rId29"/>
    <p:sldId id="271" r:id="rId30"/>
    <p:sldId id="275" r:id="rId31"/>
    <p:sldId id="262" r:id="rId32"/>
    <p:sldId id="284" r:id="rId33"/>
    <p:sldId id="263" r:id="rId34"/>
    <p:sldId id="268" r:id="rId35"/>
    <p:sldId id="266" r:id="rId36"/>
    <p:sldId id="274" r:id="rId37"/>
    <p:sldId id="309" r:id="rId38"/>
    <p:sldId id="306" r:id="rId39"/>
    <p:sldId id="27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i Cardoza" userId="78213a7b-82f6-4836-8599-50c9a67afe08" providerId="ADAL" clId="{F6CBCD24-D13B-44B3-AF09-4B3DEBB05BBB}"/>
    <pc:docChg chg="custSel modSld">
      <pc:chgData name="Sarahi Cardoza" userId="78213a7b-82f6-4836-8599-50c9a67afe08" providerId="ADAL" clId="{F6CBCD24-D13B-44B3-AF09-4B3DEBB05BBB}" dt="2022-08-18T12:52:33.040" v="153" actId="313"/>
      <pc:docMkLst>
        <pc:docMk/>
      </pc:docMkLst>
      <pc:sldChg chg="modSp mod">
        <pc:chgData name="Sarahi Cardoza" userId="78213a7b-82f6-4836-8599-50c9a67afe08" providerId="ADAL" clId="{F6CBCD24-D13B-44B3-AF09-4B3DEBB05BBB}" dt="2022-08-18T12:52:33.040" v="153" actId="313"/>
        <pc:sldMkLst>
          <pc:docMk/>
          <pc:sldMk cId="1973050292" sldId="261"/>
        </pc:sldMkLst>
        <pc:spChg chg="mod">
          <ac:chgData name="Sarahi Cardoza" userId="78213a7b-82f6-4836-8599-50c9a67afe08" providerId="ADAL" clId="{F6CBCD24-D13B-44B3-AF09-4B3DEBB05BBB}" dt="2022-08-18T12:52:33.040" v="153" actId="313"/>
          <ac:spMkLst>
            <pc:docMk/>
            <pc:sldMk cId="1973050292" sldId="261"/>
            <ac:spMk id="5" creationId="{A5F702B7-6972-4CCA-9D1B-0266E235E787}"/>
          </ac:spMkLst>
        </pc:spChg>
      </pc:sldChg>
      <pc:sldChg chg="modSp mod">
        <pc:chgData name="Sarahi Cardoza" userId="78213a7b-82f6-4836-8599-50c9a67afe08" providerId="ADAL" clId="{F6CBCD24-D13B-44B3-AF09-4B3DEBB05BBB}" dt="2022-08-18T12:44:08.648" v="152" actId="20577"/>
        <pc:sldMkLst>
          <pc:docMk/>
          <pc:sldMk cId="762120210" sldId="269"/>
        </pc:sldMkLst>
        <pc:spChg chg="mod">
          <ac:chgData name="Sarahi Cardoza" userId="78213a7b-82f6-4836-8599-50c9a67afe08" providerId="ADAL" clId="{F6CBCD24-D13B-44B3-AF09-4B3DEBB05BBB}" dt="2022-08-18T12:44:08.648" v="152" actId="20577"/>
          <ac:spMkLst>
            <pc:docMk/>
            <pc:sldMk cId="762120210" sldId="269"/>
            <ac:spMk id="7" creationId="{38826757-5BC7-4CC8-AC6E-C6160F555B7D}"/>
          </ac:spMkLst>
        </pc:spChg>
      </pc:sldChg>
      <pc:sldChg chg="modSp mod">
        <pc:chgData name="Sarahi Cardoza" userId="78213a7b-82f6-4836-8599-50c9a67afe08" providerId="ADAL" clId="{F6CBCD24-D13B-44B3-AF09-4B3DEBB05BBB}" dt="2022-08-18T12:39:30.923" v="59" actId="20577"/>
        <pc:sldMkLst>
          <pc:docMk/>
          <pc:sldMk cId="3944550636" sldId="276"/>
        </pc:sldMkLst>
        <pc:spChg chg="mod">
          <ac:chgData name="Sarahi Cardoza" userId="78213a7b-82f6-4836-8599-50c9a67afe08" providerId="ADAL" clId="{F6CBCD24-D13B-44B3-AF09-4B3DEBB05BBB}" dt="2022-08-18T12:39:30.923" v="59" actId="20577"/>
          <ac:spMkLst>
            <pc:docMk/>
            <pc:sldMk cId="3944550636" sldId="276"/>
            <ac:spMk id="3" creationId="{9EF4F820-A7B0-438D-9367-09A5949DC27C}"/>
          </ac:spMkLst>
        </pc:spChg>
      </pc:sldChg>
      <pc:sldChg chg="modSp mod">
        <pc:chgData name="Sarahi Cardoza" userId="78213a7b-82f6-4836-8599-50c9a67afe08" providerId="ADAL" clId="{F6CBCD24-D13B-44B3-AF09-4B3DEBB05BBB}" dt="2022-08-18T12:21:12.487" v="41" actId="313"/>
        <pc:sldMkLst>
          <pc:docMk/>
          <pc:sldMk cId="1646955345" sldId="310"/>
        </pc:sldMkLst>
        <pc:spChg chg="mod">
          <ac:chgData name="Sarahi Cardoza" userId="78213a7b-82f6-4836-8599-50c9a67afe08" providerId="ADAL" clId="{F6CBCD24-D13B-44B3-AF09-4B3DEBB05BBB}" dt="2022-08-18T12:21:12.487" v="41" actId="313"/>
          <ac:spMkLst>
            <pc:docMk/>
            <pc:sldMk cId="1646955345" sldId="310"/>
            <ac:spMk id="3" creationId="{FBB48ADC-4F1C-471F-8632-9E4116EC2858}"/>
          </ac:spMkLst>
        </pc:spChg>
      </pc:sldChg>
    </pc:docChg>
  </pc:docChgLst>
  <pc:docChgLst>
    <pc:chgData name="Sarahi Cardoza" userId="78213a7b-82f6-4836-8599-50c9a67afe08" providerId="ADAL" clId="{4B260C06-F663-4AD7-85E4-D98DA8C1FFCC}"/>
    <pc:docChg chg="undo custSel addSld delSld modSld sldOrd">
      <pc:chgData name="Sarahi Cardoza" userId="78213a7b-82f6-4836-8599-50c9a67afe08" providerId="ADAL" clId="{4B260C06-F663-4AD7-85E4-D98DA8C1FFCC}" dt="2022-08-12T15:55:07.782" v="939" actId="13926"/>
      <pc:docMkLst>
        <pc:docMk/>
      </pc:docMkLst>
      <pc:sldChg chg="ord">
        <pc:chgData name="Sarahi Cardoza" userId="78213a7b-82f6-4836-8599-50c9a67afe08" providerId="ADAL" clId="{4B260C06-F663-4AD7-85E4-D98DA8C1FFCC}" dt="2022-07-19T16:44:11.351" v="1"/>
        <pc:sldMkLst>
          <pc:docMk/>
          <pc:sldMk cId="1022040498" sldId="259"/>
        </pc:sldMkLst>
      </pc:sldChg>
      <pc:sldChg chg="addSp modSp mod ord">
        <pc:chgData name="Sarahi Cardoza" userId="78213a7b-82f6-4836-8599-50c9a67afe08" providerId="ADAL" clId="{4B260C06-F663-4AD7-85E4-D98DA8C1FFCC}" dt="2022-07-25T13:17:53.133" v="108" actId="1076"/>
        <pc:sldMkLst>
          <pc:docMk/>
          <pc:sldMk cId="2750181411" sldId="260"/>
        </pc:sldMkLst>
        <pc:picChg chg="add mod">
          <ac:chgData name="Sarahi Cardoza" userId="78213a7b-82f6-4836-8599-50c9a67afe08" providerId="ADAL" clId="{4B260C06-F663-4AD7-85E4-D98DA8C1FFCC}" dt="2022-07-25T13:17:53.133" v="108" actId="1076"/>
          <ac:picMkLst>
            <pc:docMk/>
            <pc:sldMk cId="2750181411" sldId="260"/>
            <ac:picMk id="4" creationId="{13D13F94-313B-4D53-8DE7-2EC9BA5F89AE}"/>
          </ac:picMkLst>
        </pc:picChg>
      </pc:sldChg>
      <pc:sldChg chg="modSp mod">
        <pc:chgData name="Sarahi Cardoza" userId="78213a7b-82f6-4836-8599-50c9a67afe08" providerId="ADAL" clId="{4B260C06-F663-4AD7-85E4-D98DA8C1FFCC}" dt="2022-07-19T18:40:42.211" v="68" actId="20577"/>
        <pc:sldMkLst>
          <pc:docMk/>
          <pc:sldMk cId="1973050292" sldId="261"/>
        </pc:sldMkLst>
        <pc:spChg chg="mod">
          <ac:chgData name="Sarahi Cardoza" userId="78213a7b-82f6-4836-8599-50c9a67afe08" providerId="ADAL" clId="{4B260C06-F663-4AD7-85E4-D98DA8C1FFCC}" dt="2022-07-19T18:40:42.211" v="68" actId="20577"/>
          <ac:spMkLst>
            <pc:docMk/>
            <pc:sldMk cId="1973050292" sldId="261"/>
            <ac:spMk id="5" creationId="{A5F702B7-6972-4CCA-9D1B-0266E235E787}"/>
          </ac:spMkLst>
        </pc:spChg>
      </pc:sldChg>
      <pc:sldChg chg="addSp delSp modSp mod ord">
        <pc:chgData name="Sarahi Cardoza" userId="78213a7b-82f6-4836-8599-50c9a67afe08" providerId="ADAL" clId="{4B260C06-F663-4AD7-85E4-D98DA8C1FFCC}" dt="2022-07-25T13:37:18.146" v="271" actId="1076"/>
        <pc:sldMkLst>
          <pc:docMk/>
          <pc:sldMk cId="3325391288" sldId="263"/>
        </pc:sldMkLst>
        <pc:spChg chg="mod">
          <ac:chgData name="Sarahi Cardoza" userId="78213a7b-82f6-4836-8599-50c9a67afe08" providerId="ADAL" clId="{4B260C06-F663-4AD7-85E4-D98DA8C1FFCC}" dt="2022-07-25T13:37:11.589" v="269" actId="14100"/>
          <ac:spMkLst>
            <pc:docMk/>
            <pc:sldMk cId="3325391288" sldId="263"/>
            <ac:spMk id="2" creationId="{8452BD53-4468-4E3A-A3E9-DA912590BF53}"/>
          </ac:spMkLst>
        </pc:spChg>
        <pc:spChg chg="mod">
          <ac:chgData name="Sarahi Cardoza" userId="78213a7b-82f6-4836-8599-50c9a67afe08" providerId="ADAL" clId="{4B260C06-F663-4AD7-85E4-D98DA8C1FFCC}" dt="2022-07-25T13:33:51.603" v="268" actId="313"/>
          <ac:spMkLst>
            <pc:docMk/>
            <pc:sldMk cId="3325391288" sldId="263"/>
            <ac:spMk id="6" creationId="{88915C00-9B7F-452A-BFF5-EFA6AF8FC480}"/>
          </ac:spMkLst>
        </pc:spChg>
        <pc:picChg chg="add mod">
          <ac:chgData name="Sarahi Cardoza" userId="78213a7b-82f6-4836-8599-50c9a67afe08" providerId="ADAL" clId="{4B260C06-F663-4AD7-85E4-D98DA8C1FFCC}" dt="2022-07-25T13:23:55.428" v="159" actId="1076"/>
          <ac:picMkLst>
            <pc:docMk/>
            <pc:sldMk cId="3325391288" sldId="263"/>
            <ac:picMk id="8" creationId="{DE075BB4-9567-49E3-BD03-584140F6B674}"/>
          </ac:picMkLst>
        </pc:picChg>
        <pc:picChg chg="add mod">
          <ac:chgData name="Sarahi Cardoza" userId="78213a7b-82f6-4836-8599-50c9a67afe08" providerId="ADAL" clId="{4B260C06-F663-4AD7-85E4-D98DA8C1FFCC}" dt="2022-07-25T13:37:18.146" v="271" actId="1076"/>
          <ac:picMkLst>
            <pc:docMk/>
            <pc:sldMk cId="3325391288" sldId="263"/>
            <ac:picMk id="10" creationId="{F29DAA61-5A94-47C4-AD23-F4902769DB9E}"/>
          </ac:picMkLst>
        </pc:picChg>
        <pc:picChg chg="del">
          <ac:chgData name="Sarahi Cardoza" userId="78213a7b-82f6-4836-8599-50c9a67afe08" providerId="ADAL" clId="{4B260C06-F663-4AD7-85E4-D98DA8C1FFCC}" dt="2022-07-25T13:23:14.201" v="153" actId="478"/>
          <ac:picMkLst>
            <pc:docMk/>
            <pc:sldMk cId="3325391288" sldId="263"/>
            <ac:picMk id="11" creationId="{8546C158-379E-46EF-92FE-C79113441D62}"/>
          </ac:picMkLst>
        </pc:picChg>
      </pc:sldChg>
      <pc:sldChg chg="modSp mod">
        <pc:chgData name="Sarahi Cardoza" userId="78213a7b-82f6-4836-8599-50c9a67afe08" providerId="ADAL" clId="{4B260C06-F663-4AD7-85E4-D98DA8C1FFCC}" dt="2022-08-12T15:48:08.669" v="938" actId="20577"/>
        <pc:sldMkLst>
          <pc:docMk/>
          <pc:sldMk cId="1953062774" sldId="268"/>
        </pc:sldMkLst>
        <pc:spChg chg="mod">
          <ac:chgData name="Sarahi Cardoza" userId="78213a7b-82f6-4836-8599-50c9a67afe08" providerId="ADAL" clId="{4B260C06-F663-4AD7-85E4-D98DA8C1FFCC}" dt="2022-08-12T15:48:08.669" v="938" actId="20577"/>
          <ac:spMkLst>
            <pc:docMk/>
            <pc:sldMk cId="1953062774" sldId="268"/>
            <ac:spMk id="2" creationId="{FF283ACB-D7A6-4472-BC69-F80B3BE9FE24}"/>
          </ac:spMkLst>
        </pc:spChg>
      </pc:sldChg>
      <pc:sldChg chg="modSp mod">
        <pc:chgData name="Sarahi Cardoza" userId="78213a7b-82f6-4836-8599-50c9a67afe08" providerId="ADAL" clId="{4B260C06-F663-4AD7-85E4-D98DA8C1FFCC}" dt="2022-08-10T14:04:49.285" v="917" actId="113"/>
        <pc:sldMkLst>
          <pc:docMk/>
          <pc:sldMk cId="762120210" sldId="269"/>
        </pc:sldMkLst>
        <pc:spChg chg="mod">
          <ac:chgData name="Sarahi Cardoza" userId="78213a7b-82f6-4836-8599-50c9a67afe08" providerId="ADAL" clId="{4B260C06-F663-4AD7-85E4-D98DA8C1FFCC}" dt="2022-08-10T14:04:49.285" v="917" actId="113"/>
          <ac:spMkLst>
            <pc:docMk/>
            <pc:sldMk cId="762120210" sldId="269"/>
            <ac:spMk id="7" creationId="{38826757-5BC7-4CC8-AC6E-C6160F555B7D}"/>
          </ac:spMkLst>
        </pc:spChg>
      </pc:sldChg>
      <pc:sldChg chg="addSp delSp modSp mod">
        <pc:chgData name="Sarahi Cardoza" userId="78213a7b-82f6-4836-8599-50c9a67afe08" providerId="ADAL" clId="{4B260C06-F663-4AD7-85E4-D98DA8C1FFCC}" dt="2022-07-20T20:20:09.799" v="92" actId="1076"/>
        <pc:sldMkLst>
          <pc:docMk/>
          <pc:sldMk cId="2301694469" sldId="270"/>
        </pc:sldMkLst>
        <pc:picChg chg="del">
          <ac:chgData name="Sarahi Cardoza" userId="78213a7b-82f6-4836-8599-50c9a67afe08" providerId="ADAL" clId="{4B260C06-F663-4AD7-85E4-D98DA8C1FFCC}" dt="2022-07-20T20:19:40.888" v="90" actId="478"/>
          <ac:picMkLst>
            <pc:docMk/>
            <pc:sldMk cId="2301694469" sldId="270"/>
            <ac:picMk id="3" creationId="{7D7712F5-BB44-479C-8985-F5F3C92B5F11}"/>
          </ac:picMkLst>
        </pc:picChg>
        <pc:picChg chg="add mod">
          <ac:chgData name="Sarahi Cardoza" userId="78213a7b-82f6-4836-8599-50c9a67afe08" providerId="ADAL" clId="{4B260C06-F663-4AD7-85E4-D98DA8C1FFCC}" dt="2022-07-20T20:20:09.799" v="92" actId="1076"/>
          <ac:picMkLst>
            <pc:docMk/>
            <pc:sldMk cId="2301694469" sldId="270"/>
            <ac:picMk id="10" creationId="{AC7BCC99-D3A8-4673-8210-E77D3AEFDF91}"/>
          </ac:picMkLst>
        </pc:picChg>
      </pc:sldChg>
      <pc:sldChg chg="modSp mod">
        <pc:chgData name="Sarahi Cardoza" userId="78213a7b-82f6-4836-8599-50c9a67afe08" providerId="ADAL" clId="{4B260C06-F663-4AD7-85E4-D98DA8C1FFCC}" dt="2022-07-19T18:40:36.626" v="61" actId="20577"/>
        <pc:sldMkLst>
          <pc:docMk/>
          <pc:sldMk cId="1327729654" sldId="275"/>
        </pc:sldMkLst>
        <pc:spChg chg="mod">
          <ac:chgData name="Sarahi Cardoza" userId="78213a7b-82f6-4836-8599-50c9a67afe08" providerId="ADAL" clId="{4B260C06-F663-4AD7-85E4-D98DA8C1FFCC}" dt="2022-07-19T18:40:36.626" v="61" actId="20577"/>
          <ac:spMkLst>
            <pc:docMk/>
            <pc:sldMk cId="1327729654" sldId="275"/>
            <ac:spMk id="2" creationId="{1ADE0F8E-023F-42A1-887B-CF4764F4A744}"/>
          </ac:spMkLst>
        </pc:spChg>
        <pc:picChg chg="mod">
          <ac:chgData name="Sarahi Cardoza" userId="78213a7b-82f6-4836-8599-50c9a67afe08" providerId="ADAL" clId="{4B260C06-F663-4AD7-85E4-D98DA8C1FFCC}" dt="2022-07-19T18:40:31.046" v="51" actId="1076"/>
          <ac:picMkLst>
            <pc:docMk/>
            <pc:sldMk cId="1327729654" sldId="275"/>
            <ac:picMk id="4" creationId="{2710C0C2-6E2F-41FA-83B7-4607A9EBC29E}"/>
          </ac:picMkLst>
        </pc:picChg>
      </pc:sldChg>
      <pc:sldChg chg="modSp add del mod">
        <pc:chgData name="Sarahi Cardoza" userId="78213a7b-82f6-4836-8599-50c9a67afe08" providerId="ADAL" clId="{4B260C06-F663-4AD7-85E4-D98DA8C1FFCC}" dt="2022-08-10T14:17:11.393" v="931" actId="5793"/>
        <pc:sldMkLst>
          <pc:docMk/>
          <pc:sldMk cId="3944550636" sldId="276"/>
        </pc:sldMkLst>
        <pc:spChg chg="mod">
          <ac:chgData name="Sarahi Cardoza" userId="78213a7b-82f6-4836-8599-50c9a67afe08" providerId="ADAL" clId="{4B260C06-F663-4AD7-85E4-D98DA8C1FFCC}" dt="2022-07-25T13:19:19.749" v="128" actId="20577"/>
          <ac:spMkLst>
            <pc:docMk/>
            <pc:sldMk cId="3944550636" sldId="276"/>
            <ac:spMk id="2" creationId="{4715DBF3-636B-47A2-B330-260AD24C02E0}"/>
          </ac:spMkLst>
        </pc:spChg>
        <pc:spChg chg="mod">
          <ac:chgData name="Sarahi Cardoza" userId="78213a7b-82f6-4836-8599-50c9a67afe08" providerId="ADAL" clId="{4B260C06-F663-4AD7-85E4-D98DA8C1FFCC}" dt="2022-08-10T14:17:11.393" v="931" actId="5793"/>
          <ac:spMkLst>
            <pc:docMk/>
            <pc:sldMk cId="3944550636" sldId="276"/>
            <ac:spMk id="3" creationId="{9EF4F820-A7B0-438D-9367-09A5949DC27C}"/>
          </ac:spMkLst>
        </pc:spChg>
      </pc:sldChg>
      <pc:sldChg chg="addSp modSp mod">
        <pc:chgData name="Sarahi Cardoza" userId="78213a7b-82f6-4836-8599-50c9a67afe08" providerId="ADAL" clId="{4B260C06-F663-4AD7-85E4-D98DA8C1FFCC}" dt="2022-07-25T13:15:31.929" v="99" actId="1076"/>
        <pc:sldMkLst>
          <pc:docMk/>
          <pc:sldMk cId="1020644518" sldId="277"/>
        </pc:sldMkLst>
        <pc:picChg chg="add mod">
          <ac:chgData name="Sarahi Cardoza" userId="78213a7b-82f6-4836-8599-50c9a67afe08" providerId="ADAL" clId="{4B260C06-F663-4AD7-85E4-D98DA8C1FFCC}" dt="2022-07-25T13:15:31.929" v="99" actId="1076"/>
          <ac:picMkLst>
            <pc:docMk/>
            <pc:sldMk cId="1020644518" sldId="277"/>
            <ac:picMk id="5" creationId="{C325D840-73AF-425E-9537-9FCB55B51889}"/>
          </ac:picMkLst>
        </pc:picChg>
      </pc:sldChg>
      <pc:sldChg chg="addSp modSp mod">
        <pc:chgData name="Sarahi Cardoza" userId="78213a7b-82f6-4836-8599-50c9a67afe08" providerId="ADAL" clId="{4B260C06-F663-4AD7-85E4-D98DA8C1FFCC}" dt="2022-07-25T13:18:08.497" v="110" actId="1076"/>
        <pc:sldMkLst>
          <pc:docMk/>
          <pc:sldMk cId="4215977720" sldId="279"/>
        </pc:sldMkLst>
        <pc:spChg chg="mod">
          <ac:chgData name="Sarahi Cardoza" userId="78213a7b-82f6-4836-8599-50c9a67afe08" providerId="ADAL" clId="{4B260C06-F663-4AD7-85E4-D98DA8C1FFCC}" dt="2022-07-19T17:05:51.039" v="7" actId="27636"/>
          <ac:spMkLst>
            <pc:docMk/>
            <pc:sldMk cId="4215977720" sldId="279"/>
            <ac:spMk id="3" creationId="{CAC49C9E-297E-48E1-B5CE-04AC8664C6BA}"/>
          </ac:spMkLst>
        </pc:spChg>
        <pc:picChg chg="add mod">
          <ac:chgData name="Sarahi Cardoza" userId="78213a7b-82f6-4836-8599-50c9a67afe08" providerId="ADAL" clId="{4B260C06-F663-4AD7-85E4-D98DA8C1FFCC}" dt="2022-07-25T13:18:08.497" v="110" actId="1076"/>
          <ac:picMkLst>
            <pc:docMk/>
            <pc:sldMk cId="4215977720" sldId="279"/>
            <ac:picMk id="5" creationId="{015DEDBB-589E-4541-9B0C-230B6D6C92E4}"/>
          </ac:picMkLst>
        </pc:picChg>
        <pc:picChg chg="mod">
          <ac:chgData name="Sarahi Cardoza" userId="78213a7b-82f6-4836-8599-50c9a67afe08" providerId="ADAL" clId="{4B260C06-F663-4AD7-85E4-D98DA8C1FFCC}" dt="2022-07-19T17:05:58.756" v="8" actId="1076"/>
          <ac:picMkLst>
            <pc:docMk/>
            <pc:sldMk cId="4215977720" sldId="279"/>
            <ac:picMk id="8" creationId="{E90198C3-D0DC-46EC-8620-EAE3D7F9E59A}"/>
          </ac:picMkLst>
        </pc:picChg>
      </pc:sldChg>
      <pc:sldChg chg="addSp modSp mod">
        <pc:chgData name="Sarahi Cardoza" userId="78213a7b-82f6-4836-8599-50c9a67afe08" providerId="ADAL" clId="{4B260C06-F663-4AD7-85E4-D98DA8C1FFCC}" dt="2022-07-25T13:18:19.108" v="112" actId="1076"/>
        <pc:sldMkLst>
          <pc:docMk/>
          <pc:sldMk cId="1696932841" sldId="280"/>
        </pc:sldMkLst>
        <pc:picChg chg="add mod">
          <ac:chgData name="Sarahi Cardoza" userId="78213a7b-82f6-4836-8599-50c9a67afe08" providerId="ADAL" clId="{4B260C06-F663-4AD7-85E4-D98DA8C1FFCC}" dt="2022-07-25T13:18:19.108" v="112" actId="1076"/>
          <ac:picMkLst>
            <pc:docMk/>
            <pc:sldMk cId="1696932841" sldId="280"/>
            <ac:picMk id="5" creationId="{ED0E7714-FE9A-464C-9685-A402620CEBC5}"/>
          </ac:picMkLst>
        </pc:picChg>
      </pc:sldChg>
      <pc:sldChg chg="addSp modSp mod">
        <pc:chgData name="Sarahi Cardoza" userId="78213a7b-82f6-4836-8599-50c9a67afe08" providerId="ADAL" clId="{4B260C06-F663-4AD7-85E4-D98DA8C1FFCC}" dt="2022-07-25T13:18:30.195" v="114" actId="1076"/>
        <pc:sldMkLst>
          <pc:docMk/>
          <pc:sldMk cId="2938717861" sldId="281"/>
        </pc:sldMkLst>
        <pc:picChg chg="add mod">
          <ac:chgData name="Sarahi Cardoza" userId="78213a7b-82f6-4836-8599-50c9a67afe08" providerId="ADAL" clId="{4B260C06-F663-4AD7-85E4-D98DA8C1FFCC}" dt="2022-07-25T13:18:30.195" v="114" actId="1076"/>
          <ac:picMkLst>
            <pc:docMk/>
            <pc:sldMk cId="2938717861" sldId="281"/>
            <ac:picMk id="7" creationId="{68217C7B-FADB-4DC4-90E5-97FA1AE0B365}"/>
          </ac:picMkLst>
        </pc:picChg>
      </pc:sldChg>
      <pc:sldChg chg="addSp modSp mod">
        <pc:chgData name="Sarahi Cardoza" userId="78213a7b-82f6-4836-8599-50c9a67afe08" providerId="ADAL" clId="{4B260C06-F663-4AD7-85E4-D98DA8C1FFCC}" dt="2022-07-25T13:18:38.318" v="116" actId="1076"/>
        <pc:sldMkLst>
          <pc:docMk/>
          <pc:sldMk cId="1979588780" sldId="282"/>
        </pc:sldMkLst>
        <pc:picChg chg="add mod">
          <ac:chgData name="Sarahi Cardoza" userId="78213a7b-82f6-4836-8599-50c9a67afe08" providerId="ADAL" clId="{4B260C06-F663-4AD7-85E4-D98DA8C1FFCC}" dt="2022-07-25T13:18:38.318" v="116" actId="1076"/>
          <ac:picMkLst>
            <pc:docMk/>
            <pc:sldMk cId="1979588780" sldId="282"/>
            <ac:picMk id="6" creationId="{EE006D75-F3FA-4639-9748-79A795C72DF5}"/>
          </ac:picMkLst>
        </pc:picChg>
      </pc:sldChg>
      <pc:sldChg chg="addSp modSp mod">
        <pc:chgData name="Sarahi Cardoza" userId="78213a7b-82f6-4836-8599-50c9a67afe08" providerId="ADAL" clId="{4B260C06-F663-4AD7-85E4-D98DA8C1FFCC}" dt="2022-07-25T13:18:52.496" v="118" actId="1076"/>
        <pc:sldMkLst>
          <pc:docMk/>
          <pc:sldMk cId="63082996" sldId="283"/>
        </pc:sldMkLst>
        <pc:picChg chg="add mod">
          <ac:chgData name="Sarahi Cardoza" userId="78213a7b-82f6-4836-8599-50c9a67afe08" providerId="ADAL" clId="{4B260C06-F663-4AD7-85E4-D98DA8C1FFCC}" dt="2022-07-25T13:18:52.496" v="118" actId="1076"/>
          <ac:picMkLst>
            <pc:docMk/>
            <pc:sldMk cId="63082996" sldId="283"/>
            <ac:picMk id="5" creationId="{9E11F613-68CC-4111-A992-87EB9A5375AA}"/>
          </ac:picMkLst>
        </pc:picChg>
      </pc:sldChg>
      <pc:sldChg chg="modSp mod">
        <pc:chgData name="Sarahi Cardoza" userId="78213a7b-82f6-4836-8599-50c9a67afe08" providerId="ADAL" clId="{4B260C06-F663-4AD7-85E4-D98DA8C1FFCC}" dt="2022-08-12T15:55:07.782" v="939" actId="13926"/>
        <pc:sldMkLst>
          <pc:docMk/>
          <pc:sldMk cId="0" sldId="285"/>
        </pc:sldMkLst>
        <pc:spChg chg="mod">
          <ac:chgData name="Sarahi Cardoza" userId="78213a7b-82f6-4836-8599-50c9a67afe08" providerId="ADAL" clId="{4B260C06-F663-4AD7-85E4-D98DA8C1FFCC}" dt="2022-08-12T15:55:07.782" v="939" actId="13926"/>
          <ac:spMkLst>
            <pc:docMk/>
            <pc:sldMk cId="0" sldId="285"/>
            <ac:spMk id="21507" creationId="{00000000-0000-0000-0000-000000000000}"/>
          </ac:spMkLst>
        </pc:spChg>
      </pc:sldChg>
      <pc:sldChg chg="addSp delSp modSp mod">
        <pc:chgData name="Sarahi Cardoza" userId="78213a7b-82f6-4836-8599-50c9a67afe08" providerId="ADAL" clId="{4B260C06-F663-4AD7-85E4-D98DA8C1FFCC}" dt="2022-08-10T14:09:51.636" v="922" actId="14100"/>
        <pc:sldMkLst>
          <pc:docMk/>
          <pc:sldMk cId="0" sldId="287"/>
        </pc:sldMkLst>
        <pc:spChg chg="add mod">
          <ac:chgData name="Sarahi Cardoza" userId="78213a7b-82f6-4836-8599-50c9a67afe08" providerId="ADAL" clId="{4B260C06-F663-4AD7-85E4-D98DA8C1FFCC}" dt="2022-08-10T14:09:30.505" v="919" actId="478"/>
          <ac:spMkLst>
            <pc:docMk/>
            <pc:sldMk cId="0" sldId="287"/>
            <ac:spMk id="3" creationId="{15814B0D-2598-45EE-9A3E-16AF64A97CEC}"/>
          </ac:spMkLst>
        </pc:spChg>
        <pc:picChg chg="add del mod">
          <ac:chgData name="Sarahi Cardoza" userId="78213a7b-82f6-4836-8599-50c9a67afe08" providerId="ADAL" clId="{4B260C06-F663-4AD7-85E4-D98DA8C1FFCC}" dt="2022-07-25T13:16:23.305" v="102" actId="21"/>
          <ac:picMkLst>
            <pc:docMk/>
            <pc:sldMk cId="0" sldId="287"/>
            <ac:picMk id="5" creationId="{F400F450-79E2-4B43-BB56-B2CC1AEFCE14}"/>
          </ac:picMkLst>
        </pc:picChg>
        <pc:picChg chg="add mod">
          <ac:chgData name="Sarahi Cardoza" userId="78213a7b-82f6-4836-8599-50c9a67afe08" providerId="ADAL" clId="{4B260C06-F663-4AD7-85E4-D98DA8C1FFCC}" dt="2022-07-25T13:16:29.610" v="103"/>
          <ac:picMkLst>
            <pc:docMk/>
            <pc:sldMk cId="0" sldId="287"/>
            <ac:picMk id="6" creationId="{43978218-DC1D-4FAE-A72F-09AF3E6F5CA6}"/>
          </ac:picMkLst>
        </pc:picChg>
        <pc:picChg chg="add mod">
          <ac:chgData name="Sarahi Cardoza" userId="78213a7b-82f6-4836-8599-50c9a67afe08" providerId="ADAL" clId="{4B260C06-F663-4AD7-85E4-D98DA8C1FFCC}" dt="2022-08-10T14:09:51.636" v="922" actId="14100"/>
          <ac:picMkLst>
            <pc:docMk/>
            <pc:sldMk cId="0" sldId="287"/>
            <ac:picMk id="7" creationId="{DDF191CE-AEDD-4DD8-9018-27B6EB05E45C}"/>
          </ac:picMkLst>
        </pc:picChg>
        <pc:picChg chg="del">
          <ac:chgData name="Sarahi Cardoza" userId="78213a7b-82f6-4836-8599-50c9a67afe08" providerId="ADAL" clId="{4B260C06-F663-4AD7-85E4-D98DA8C1FFCC}" dt="2022-08-10T14:09:30.505" v="919" actId="478"/>
          <ac:picMkLst>
            <pc:docMk/>
            <pc:sldMk cId="0" sldId="287"/>
            <ac:picMk id="10243" creationId="{00000000-0000-0000-0000-000000000000}"/>
          </ac:picMkLst>
        </pc:picChg>
      </pc:sldChg>
      <pc:sldChg chg="addSp delSp modSp mod">
        <pc:chgData name="Sarahi Cardoza" userId="78213a7b-82f6-4836-8599-50c9a67afe08" providerId="ADAL" clId="{4B260C06-F663-4AD7-85E4-D98DA8C1FFCC}" dt="2022-08-10T14:11:50.188" v="928" actId="1076"/>
        <pc:sldMkLst>
          <pc:docMk/>
          <pc:sldMk cId="0" sldId="288"/>
        </pc:sldMkLst>
        <pc:spChg chg="add mod">
          <ac:chgData name="Sarahi Cardoza" userId="78213a7b-82f6-4836-8599-50c9a67afe08" providerId="ADAL" clId="{4B260C06-F663-4AD7-85E4-D98DA8C1FFCC}" dt="2022-08-10T14:10:36.528" v="923" actId="478"/>
          <ac:spMkLst>
            <pc:docMk/>
            <pc:sldMk cId="0" sldId="288"/>
            <ac:spMk id="3" creationId="{D90C7518-E6B4-40F5-B310-1B1BF33B4141}"/>
          </ac:spMkLst>
        </pc:spChg>
        <pc:picChg chg="add mod">
          <ac:chgData name="Sarahi Cardoza" userId="78213a7b-82f6-4836-8599-50c9a67afe08" providerId="ADAL" clId="{4B260C06-F663-4AD7-85E4-D98DA8C1FFCC}" dt="2022-08-10T14:10:51.868" v="927" actId="1076"/>
          <ac:picMkLst>
            <pc:docMk/>
            <pc:sldMk cId="0" sldId="288"/>
            <ac:picMk id="6" creationId="{1958A150-31FB-4E15-94A0-CAEDC8427E9F}"/>
          </ac:picMkLst>
        </pc:picChg>
        <pc:picChg chg="add mod">
          <ac:chgData name="Sarahi Cardoza" userId="78213a7b-82f6-4836-8599-50c9a67afe08" providerId="ADAL" clId="{4B260C06-F663-4AD7-85E4-D98DA8C1FFCC}" dt="2022-08-10T14:11:50.188" v="928" actId="1076"/>
          <ac:picMkLst>
            <pc:docMk/>
            <pc:sldMk cId="0" sldId="288"/>
            <ac:picMk id="9" creationId="{9F9308EB-5D21-4938-B17D-047744B2B832}"/>
          </ac:picMkLst>
        </pc:picChg>
        <pc:picChg chg="del">
          <ac:chgData name="Sarahi Cardoza" userId="78213a7b-82f6-4836-8599-50c9a67afe08" providerId="ADAL" clId="{4B260C06-F663-4AD7-85E4-D98DA8C1FFCC}" dt="2022-08-10T14:10:36.528" v="923" actId="478"/>
          <ac:picMkLst>
            <pc:docMk/>
            <pc:sldMk cId="0" sldId="288"/>
            <ac:picMk id="11267" creationId="{00000000-0000-0000-0000-000000000000}"/>
          </ac:picMkLst>
        </pc:picChg>
      </pc:sldChg>
      <pc:sldChg chg="addSp modSp mod">
        <pc:chgData name="Sarahi Cardoza" userId="78213a7b-82f6-4836-8599-50c9a67afe08" providerId="ADAL" clId="{4B260C06-F663-4AD7-85E4-D98DA8C1FFCC}" dt="2022-07-25T13:17:09.889" v="106" actId="1076"/>
        <pc:sldMkLst>
          <pc:docMk/>
          <pc:sldMk cId="0" sldId="289"/>
        </pc:sldMkLst>
        <pc:picChg chg="add mod">
          <ac:chgData name="Sarahi Cardoza" userId="78213a7b-82f6-4836-8599-50c9a67afe08" providerId="ADAL" clId="{4B260C06-F663-4AD7-85E4-D98DA8C1FFCC}" dt="2022-07-25T13:17:09.889" v="106" actId="1076"/>
          <ac:picMkLst>
            <pc:docMk/>
            <pc:sldMk cId="0" sldId="289"/>
            <ac:picMk id="5" creationId="{0E85B174-6400-492E-BBA5-F330E78DF1FD}"/>
          </ac:picMkLst>
        </pc:picChg>
      </pc:sldChg>
      <pc:sldChg chg="addSp modSp">
        <pc:chgData name="Sarahi Cardoza" userId="78213a7b-82f6-4836-8599-50c9a67afe08" providerId="ADAL" clId="{4B260C06-F663-4AD7-85E4-D98DA8C1FFCC}" dt="2022-07-25T13:15:43.819" v="100"/>
        <pc:sldMkLst>
          <pc:docMk/>
          <pc:sldMk cId="0" sldId="294"/>
        </pc:sldMkLst>
        <pc:picChg chg="add mod">
          <ac:chgData name="Sarahi Cardoza" userId="78213a7b-82f6-4836-8599-50c9a67afe08" providerId="ADAL" clId="{4B260C06-F663-4AD7-85E4-D98DA8C1FFCC}" dt="2022-07-25T13:15:43.819" v="100"/>
          <ac:picMkLst>
            <pc:docMk/>
            <pc:sldMk cId="0" sldId="294"/>
            <ac:picMk id="4" creationId="{B8F5F069-5E59-4345-82A2-319691FB3171}"/>
          </ac:picMkLst>
        </pc:picChg>
      </pc:sldChg>
      <pc:sldChg chg="addSp modSp">
        <pc:chgData name="Sarahi Cardoza" userId="78213a7b-82f6-4836-8599-50c9a67afe08" providerId="ADAL" clId="{4B260C06-F663-4AD7-85E4-D98DA8C1FFCC}" dt="2022-07-25T13:15:13.387" v="97"/>
        <pc:sldMkLst>
          <pc:docMk/>
          <pc:sldMk cId="0" sldId="305"/>
        </pc:sldMkLst>
        <pc:picChg chg="add mod">
          <ac:chgData name="Sarahi Cardoza" userId="78213a7b-82f6-4836-8599-50c9a67afe08" providerId="ADAL" clId="{4B260C06-F663-4AD7-85E4-D98DA8C1FFCC}" dt="2022-07-25T13:15:13.387" v="97"/>
          <ac:picMkLst>
            <pc:docMk/>
            <pc:sldMk cId="0" sldId="305"/>
            <ac:picMk id="4" creationId="{9AB7320D-2523-4F35-9C48-10B373222535}"/>
          </ac:picMkLst>
        </pc:picChg>
      </pc:sldChg>
      <pc:sldChg chg="modSp mod">
        <pc:chgData name="Sarahi Cardoza" userId="78213a7b-82f6-4836-8599-50c9a67afe08" providerId="ADAL" clId="{4B260C06-F663-4AD7-85E4-D98DA8C1FFCC}" dt="2022-07-19T19:50:53.179" v="73" actId="1076"/>
        <pc:sldMkLst>
          <pc:docMk/>
          <pc:sldMk cId="2586936798" sldId="306"/>
        </pc:sldMkLst>
        <pc:spChg chg="mod">
          <ac:chgData name="Sarahi Cardoza" userId="78213a7b-82f6-4836-8599-50c9a67afe08" providerId="ADAL" clId="{4B260C06-F663-4AD7-85E4-D98DA8C1FFCC}" dt="2022-07-19T19:50:39.333" v="71" actId="1076"/>
          <ac:spMkLst>
            <pc:docMk/>
            <pc:sldMk cId="2586936798" sldId="306"/>
            <ac:spMk id="6" creationId="{A6B01D95-4D02-4B8B-BDE5-FF0E5A8F61CD}"/>
          </ac:spMkLst>
        </pc:spChg>
        <pc:picChg chg="mod">
          <ac:chgData name="Sarahi Cardoza" userId="78213a7b-82f6-4836-8599-50c9a67afe08" providerId="ADAL" clId="{4B260C06-F663-4AD7-85E4-D98DA8C1FFCC}" dt="2022-07-19T19:50:42.641" v="72" actId="1076"/>
          <ac:picMkLst>
            <pc:docMk/>
            <pc:sldMk cId="2586936798" sldId="306"/>
            <ac:picMk id="8" creationId="{89E75031-2C68-492F-9649-0EC8BC17E2FB}"/>
          </ac:picMkLst>
        </pc:picChg>
        <pc:picChg chg="mod">
          <ac:chgData name="Sarahi Cardoza" userId="78213a7b-82f6-4836-8599-50c9a67afe08" providerId="ADAL" clId="{4B260C06-F663-4AD7-85E4-D98DA8C1FFCC}" dt="2022-07-19T19:50:53.179" v="73" actId="1076"/>
          <ac:picMkLst>
            <pc:docMk/>
            <pc:sldMk cId="2586936798" sldId="306"/>
            <ac:picMk id="10" creationId="{7D6E3B24-2523-42D0-BC86-9963CFB93381}"/>
          </ac:picMkLst>
        </pc:picChg>
      </pc:sldChg>
      <pc:sldChg chg="modSp mod">
        <pc:chgData name="Sarahi Cardoza" userId="78213a7b-82f6-4836-8599-50c9a67afe08" providerId="ADAL" clId="{4B260C06-F663-4AD7-85E4-D98DA8C1FFCC}" dt="2022-07-19T20:43:12.889" v="87" actId="5793"/>
        <pc:sldMkLst>
          <pc:docMk/>
          <pc:sldMk cId="2629588747" sldId="309"/>
        </pc:sldMkLst>
        <pc:spChg chg="mod">
          <ac:chgData name="Sarahi Cardoza" userId="78213a7b-82f6-4836-8599-50c9a67afe08" providerId="ADAL" clId="{4B260C06-F663-4AD7-85E4-D98DA8C1FFCC}" dt="2022-07-19T20:43:09.015" v="86" actId="20577"/>
          <ac:spMkLst>
            <pc:docMk/>
            <pc:sldMk cId="2629588747" sldId="309"/>
            <ac:spMk id="2" creationId="{C1A2C9D2-4A9F-428B-8EAB-FBB7A0917F45}"/>
          </ac:spMkLst>
        </pc:spChg>
        <pc:spChg chg="mod">
          <ac:chgData name="Sarahi Cardoza" userId="78213a7b-82f6-4836-8599-50c9a67afe08" providerId="ADAL" clId="{4B260C06-F663-4AD7-85E4-D98DA8C1FFCC}" dt="2022-07-19T20:43:12.889" v="87" actId="5793"/>
          <ac:spMkLst>
            <pc:docMk/>
            <pc:sldMk cId="2629588747" sldId="309"/>
            <ac:spMk id="3" creationId="{B34766F3-D1F2-4C80-941E-A10A2BC95AFD}"/>
          </ac:spMkLst>
        </pc:spChg>
      </pc:sldChg>
      <pc:sldChg chg="addSp modSp new mod">
        <pc:chgData name="Sarahi Cardoza" userId="78213a7b-82f6-4836-8599-50c9a67afe08" providerId="ADAL" clId="{4B260C06-F663-4AD7-85E4-D98DA8C1FFCC}" dt="2022-08-01T14:50:40.248" v="875" actId="13926"/>
        <pc:sldMkLst>
          <pc:docMk/>
          <pc:sldMk cId="1646955345" sldId="310"/>
        </pc:sldMkLst>
        <pc:spChg chg="mod">
          <ac:chgData name="Sarahi Cardoza" userId="78213a7b-82f6-4836-8599-50c9a67afe08" providerId="ADAL" clId="{4B260C06-F663-4AD7-85E4-D98DA8C1FFCC}" dt="2022-07-26T14:27:17.770" v="723" actId="1076"/>
          <ac:spMkLst>
            <pc:docMk/>
            <pc:sldMk cId="1646955345" sldId="310"/>
            <ac:spMk id="2" creationId="{E37F9CE8-0136-47A3-A268-CDBB373CACAF}"/>
          </ac:spMkLst>
        </pc:spChg>
        <pc:spChg chg="mod">
          <ac:chgData name="Sarahi Cardoza" userId="78213a7b-82f6-4836-8599-50c9a67afe08" providerId="ADAL" clId="{4B260C06-F663-4AD7-85E4-D98DA8C1FFCC}" dt="2022-08-01T14:50:40.248" v="875" actId="13926"/>
          <ac:spMkLst>
            <pc:docMk/>
            <pc:sldMk cId="1646955345" sldId="310"/>
            <ac:spMk id="3" creationId="{FBB48ADC-4F1C-471F-8632-9E4116EC2858}"/>
          </ac:spMkLst>
        </pc:spChg>
        <pc:picChg chg="add mod">
          <ac:chgData name="Sarahi Cardoza" userId="78213a7b-82f6-4836-8599-50c9a67afe08" providerId="ADAL" clId="{4B260C06-F663-4AD7-85E4-D98DA8C1FFCC}" dt="2022-07-26T14:27:32.208" v="724"/>
          <ac:picMkLst>
            <pc:docMk/>
            <pc:sldMk cId="1646955345" sldId="310"/>
            <ac:picMk id="4" creationId="{1CD6E017-5029-4614-B006-2434C67B4A0D}"/>
          </ac:picMkLst>
        </pc:picChg>
        <pc:picChg chg="add mod">
          <ac:chgData name="Sarahi Cardoza" userId="78213a7b-82f6-4836-8599-50c9a67afe08" providerId="ADAL" clId="{4B260C06-F663-4AD7-85E4-D98DA8C1FFCC}" dt="2022-07-26T14:27:49.798" v="727" actId="1076"/>
          <ac:picMkLst>
            <pc:docMk/>
            <pc:sldMk cId="1646955345" sldId="310"/>
            <ac:picMk id="5" creationId="{C31586FE-0225-4A61-AF93-0DAE8B2999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E3EE4-80FD-4BA5-8EC2-8900EBB120C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9807B-2BA2-46C5-9520-7F7F261BA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4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CBE6E-F879-4920-8CFA-59A88D8CD7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1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396FF-D99E-4056-A264-09EF1B5E3B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CBE6E-F879-4920-8CFA-59A88D8CD7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4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0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5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86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0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91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43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1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8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4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8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6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3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6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82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7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arahi.cardoza01@utrgv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sqagecalculator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gesandstages.com/free-resources/asq-calculator/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ehsflexpd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hisblogisnotforyou.com/blogging-series-synopsis-now-its-your-turn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sandstages.com/free-resources/resources/" TargetMode="External"/><Relationship Id="rId2" Type="http://schemas.openxmlformats.org/officeDocument/2006/relationships/hyperlink" Target="http://www.ehsflexpd.com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-is-facebook-fan-friday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esandstages.com/age-calculato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537231-158C-4DC6-A12C-9E6E02BE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2" y="996776"/>
            <a:ext cx="5717778" cy="4487376"/>
          </a:xfrm>
          <a:prstGeom prst="rect">
            <a:avLst/>
          </a:prstGeom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7D95D8FD-93A8-4C0C-93B7-D532603AE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9707" b="10500"/>
          <a:stretch/>
        </p:blipFill>
        <p:spPr bwMode="auto">
          <a:xfrm>
            <a:off x="6482466" y="996776"/>
            <a:ext cx="5709534" cy="467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5C6BEFD-19A8-44F2-BBBF-1970E419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62" y="120650"/>
            <a:ext cx="8596668" cy="784978"/>
          </a:xfrm>
        </p:spPr>
        <p:txBody>
          <a:bodyPr/>
          <a:lstStyle/>
          <a:p>
            <a:r>
              <a:rPr lang="en-US" dirty="0"/>
              <a:t>ASQ-3 and ASQ-SE 2 Training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2E82B-BEAF-455C-968A-A241D91B820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575300"/>
            <a:ext cx="8596313" cy="12128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Sarahi Cardoza, </a:t>
            </a:r>
            <a:r>
              <a:rPr lang="en-US" b="1" dirty="0" err="1">
                <a:solidFill>
                  <a:schemeClr val="tx1"/>
                </a:solidFill>
              </a:rPr>
              <a:t>M.Ed</a:t>
            </a:r>
            <a:r>
              <a:rPr lang="en-US" b="1" dirty="0">
                <a:solidFill>
                  <a:schemeClr val="tx1"/>
                </a:solidFill>
              </a:rPr>
              <a:t> Disabilities Program Manager </a:t>
            </a:r>
          </a:p>
          <a:p>
            <a:r>
              <a:rPr lang="en-US" b="1" dirty="0">
                <a:solidFill>
                  <a:schemeClr val="tx1"/>
                </a:solidFill>
              </a:rPr>
              <a:t>Cell: 956-587-9382 </a:t>
            </a:r>
          </a:p>
          <a:p>
            <a:r>
              <a:rPr lang="en-US" b="1" dirty="0">
                <a:solidFill>
                  <a:schemeClr val="tx1"/>
                </a:solidFill>
              </a:rPr>
              <a:t>Email: </a:t>
            </a:r>
            <a:r>
              <a:rPr lang="en-US" dirty="0">
                <a:hlinkClick r:id="rId4"/>
              </a:rPr>
              <a:t>Sarahi.cardoza01@utrgv.edu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6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6650-290B-4396-BEE9-3A8D2490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ASQ:SE-2 Age Intervals questionnaires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FE87-0980-4275-A9E1-1E125AFB0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 month questionnaire used for 1 – 3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 month questionnaire used for 3 – 9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12 month questionnaire used for 9 – 15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18 month questionnaire used for 15 – 21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24 month questionnaire used for 21 – 27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30 month questionnaire used for 27 – 33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36 month questionnaire used for 33 – 42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48 month questionnaire used for 42 – 52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60 month questionnaire used for 54 – 72 months old child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ASQ Calculator Site- Ages and Stages (asqagecalculator.com)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0E88BA-37EE-46B5-9EB9-3EFF3BCF27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51012" y="1891556"/>
            <a:ext cx="8689976" cy="491274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endParaRPr lang="es-MX" dirty="0"/>
          </a:p>
          <a:p>
            <a:pPr marL="0" indent="0">
              <a:buNone/>
            </a:pPr>
            <a:r>
              <a:rPr lang="en-US" sz="8000" dirty="0"/>
              <a:t>Questionnaires may take between 10–15 minutes or longer for parents to complete with teacher.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8000" dirty="0"/>
              <a:t>Questionnaire MUST be completed by parent with teacher guidance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8000" dirty="0"/>
              <a:t>Teacher MUST review ASQ-3 to ensure all scores have been totaled correctly.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8000" dirty="0"/>
              <a:t>Teacher MUST review and read all responses from screener to gather more accurate information about the child. Example</a:t>
            </a:r>
            <a:endParaRPr lang="es-MX" sz="8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8000" dirty="0"/>
              <a:t>Teachers must document the parent’s response as well as concerns.</a:t>
            </a:r>
            <a:endParaRPr lang="es-MX" sz="8000" dirty="0"/>
          </a:p>
          <a:p>
            <a:endParaRPr lang="en-US" dirty="0"/>
          </a:p>
        </p:txBody>
      </p:sp>
      <p:pic>
        <p:nvPicPr>
          <p:cNvPr id="11" name="Picture 4" descr="Related image">
            <a:extLst>
              <a:ext uri="{FF2B5EF4-FFF2-40B4-BE49-F238E27FC236}">
                <a16:creationId xmlns:a16="http://schemas.microsoft.com/office/drawing/2014/main" id="{D354004F-B11C-4C9F-A4F7-A2080254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5" y="120875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E5EEF9-186C-4C9C-ACD3-4DDFDD847F88}"/>
              </a:ext>
            </a:extLst>
          </p:cNvPr>
          <p:cNvSpPr txBox="1"/>
          <p:nvPr/>
        </p:nvSpPr>
        <p:spPr>
          <a:xfrm>
            <a:off x="2863657" y="27446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Ages &amp; Stages Questionnaire 3</a:t>
            </a:r>
          </a:p>
        </p:txBody>
      </p:sp>
    </p:spTree>
    <p:extLst>
      <p:ext uri="{BB962C8B-B14F-4D97-AF65-F5344CB8AC3E}">
        <p14:creationId xmlns:p14="http://schemas.microsoft.com/office/powerpoint/2010/main" val="102204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ASQ-3 Step 1:  Try the items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65400" y="1156038"/>
            <a:ext cx="65532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dirty="0">
                <a:latin typeface="Calibri" pitchFamily="34" charset="0"/>
              </a:rPr>
              <a:t>  Parents with teacher assistance complete the items of the questionnaire alone, or a professional can help guide the parent through completion if there are literacy or language learning problems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>
                <a:latin typeface="Calibri" pitchFamily="34" charset="0"/>
              </a:rPr>
              <a:t>  Most parents can complete a questionnaire in 10−15 minutes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>
                <a:latin typeface="Calibri" pitchFamily="34" charset="0"/>
              </a:rPr>
              <a:t>  Be sure the correct age interval is being used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>
              <a:latin typeface="Calibri" pitchFamily="34" charset="0"/>
            </a:endParaRP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43978218-DC1D-4FAE-A72F-09AF3E6F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5" y="120875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DF191CE-AEDD-4DD8-9018-27B6EB05E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86" y="2835479"/>
            <a:ext cx="5010606" cy="40084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4B0D-2598-45EE-9A3E-16AF64A9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Step 2:  Score the questionnaire</a:t>
            </a:r>
          </a:p>
        </p:txBody>
      </p:sp>
      <p:pic>
        <p:nvPicPr>
          <p:cNvPr id="11268" name="Picture 4" descr="http://www.theservicepavilion.com/clipart/images/frames/large_white_box_grayborde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3635" r="7025" b="4546"/>
          <a:stretch>
            <a:fillRect/>
          </a:stretch>
        </p:blipFill>
        <p:spPr bwMode="auto">
          <a:xfrm>
            <a:off x="9144001" y="3002817"/>
            <a:ext cx="1436511" cy="95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3124200" y="1371600"/>
            <a:ext cx="7086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dirty="0">
                <a:latin typeface="Calibri" pitchFamily="34" charset="0"/>
              </a:rPr>
              <a:t>  </a:t>
            </a:r>
            <a:r>
              <a:rPr lang="en-US" altLang="en-US" sz="2000" dirty="0">
                <a:latin typeface="Calibri" pitchFamily="34" charset="0"/>
              </a:rPr>
              <a:t>Professionals score the questionnaires with a simple 0, 5, and 10 point scoring system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  Scores from the 5 areas are transferred to the Information Summary page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>
                <a:latin typeface="Calibri" pitchFamily="34" charset="0"/>
              </a:rPr>
              <a:t>  Scoring can be completed in 1−3 minutes</a:t>
            </a: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1958A150-31FB-4E15-94A0-CAEDC842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5" y="104097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7518-E6B4-40F5-B310-1B1BF33B4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F9308EB-5D21-4938-B17D-047744B2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89" y="3002816"/>
            <a:ext cx="4812484" cy="38499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Step 3:  Get the results</a:t>
            </a:r>
          </a:p>
        </p:txBody>
      </p:sp>
      <p:pic>
        <p:nvPicPr>
          <p:cNvPr id="1229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1" t="70518" r="24358" b="10249"/>
          <a:stretch>
            <a:fillRect/>
          </a:stretch>
        </p:blipFill>
        <p:spPr>
          <a:xfrm>
            <a:off x="2019300" y="4502567"/>
            <a:ext cx="6858000" cy="1914525"/>
          </a:xfrm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511300" y="952500"/>
            <a:ext cx="80264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dirty="0">
                <a:latin typeface="Calibri" pitchFamily="34" charset="0"/>
              </a:rPr>
              <a:t> 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Review child’s scores and compare to standardized cutoffs on    </a:t>
            </a:r>
          </a:p>
          <a:p>
            <a:pPr eaLnBrk="1" hangingPunct="1"/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Information Summary page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Interpret results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Determine follow-up actions, if needed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Monitor is a borderline screen which should be monitored – Gray; Should be rescreened in 30-45 days.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Refer if in the black area. Send referral to the designated specialist (Disabilities Manager). Rescreen in 30 – 45 days. </a:t>
            </a:r>
          </a:p>
          <a:p>
            <a:pPr eaLnBrk="1" hangingPunct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sz="2000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  <a:p>
            <a:pPr eaLnBrk="1" hangingPunct="1"/>
            <a:endParaRPr lang="en-US" altLang="en-US" dirty="0">
              <a:latin typeface="Calibri" pitchFamily="34" charset="0"/>
            </a:endParaRPr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0E85B174-6400-492E-BBA5-F330E78D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240" y="133250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7AD9E-3D83-416A-8374-411DD6DA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Administering the ASQ:SE-2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3397B-8BF6-418C-A494-198DF8FC6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Have the parent with teacher support complete the questionnaire – provide reading or translation assistance as needed</a:t>
            </a:r>
          </a:p>
          <a:p>
            <a:pPr lvl="1"/>
            <a:r>
              <a:rPr lang="en-US" dirty="0"/>
              <a:t>Each questionnaire has ~30 simple worded questions and a few open-ended questions 1-5 questions</a:t>
            </a:r>
          </a:p>
          <a:p>
            <a:pPr lvl="1"/>
            <a:r>
              <a:rPr lang="en-US" dirty="0"/>
              <a:t>Parents will answer “often or always” “sometimes” or “rarely or never”</a:t>
            </a:r>
          </a:p>
          <a:p>
            <a:r>
              <a:rPr lang="en-US" dirty="0"/>
              <a:t>2. Score the questionnaire</a:t>
            </a:r>
          </a:p>
          <a:p>
            <a:pPr lvl="1"/>
            <a:r>
              <a:rPr lang="en-US" dirty="0"/>
              <a:t>Use simple scoring key, then add up the items to create total score</a:t>
            </a:r>
          </a:p>
          <a:p>
            <a:pPr lvl="1"/>
            <a:r>
              <a:rPr lang="en-US" dirty="0"/>
              <a:t>Compare total score to the cutoff score on Information Summary page to determine risk level.</a:t>
            </a:r>
          </a:p>
          <a:p>
            <a:r>
              <a:rPr lang="en-US" dirty="0"/>
              <a:t>3. Share the results with parents</a:t>
            </a:r>
          </a:p>
          <a:p>
            <a:pPr lvl="1"/>
            <a:r>
              <a:rPr lang="en-US" dirty="0"/>
              <a:t>Scores falling above empirically-derived cutoff points mean the child should be referred for further assessment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13D13F94-313B-4D53-8DE7-2EC9BA5F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63845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18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78FE7-D695-420A-9240-01C4206C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ASQ-SE2 Step 1: Have the parent with teacher support complete the 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9C9E-297E-48E1-B5CE-04AC8664C6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Check for comfort with language and provide reading/interpretation assistance, as necessary.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ASQ:SE-2 questionnaire usually takes 10-15 minutes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Be sure the correct age interval questionnaire is being used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0198C3-D0DC-46EC-8620-EAE3D7F9E5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7825" y="1930400"/>
            <a:ext cx="3556204" cy="4479537"/>
          </a:xfrm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015DEDBB-589E-4541-9B0C-230B6D6C9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08690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97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D8F2E-E7B6-458F-A839-57A6BB91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Score the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3463-F622-4802-A3C2-62D0238FC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39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Each response is coded 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X = 10 points, v = 5, z = 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Items of concern are marked and indicate 5 points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sure to double check scoring as letters can be reversed from the above item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CFC846-3EE9-48A0-B715-DFBA328C1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3" y="3386668"/>
            <a:ext cx="8991600" cy="2590800"/>
          </a:xfrm>
          <a:prstGeom prst="rect">
            <a:avLst/>
          </a:prstGeom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ED0E7714-FE9A-464C-9685-A402620CE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307" y="127739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932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861762-C273-486F-8C92-3716863E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continued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235601-8303-4BC1-AFED-A95B0067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5289"/>
            <a:ext cx="8596668" cy="3880773"/>
          </a:xfrm>
        </p:spPr>
        <p:txBody>
          <a:bodyPr/>
          <a:lstStyle/>
          <a:p>
            <a:r>
              <a:rPr lang="en-US" dirty="0"/>
              <a:t>Add up the scores at the bottom of each page. </a:t>
            </a:r>
          </a:p>
          <a:p>
            <a:r>
              <a:rPr lang="en-US" dirty="0"/>
              <a:t>Go to the Information Summary page and add up the sum scores to create a total score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442FE-763C-43B9-95E0-E09E8FBA1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1" y="3091025"/>
            <a:ext cx="8490857" cy="3231632"/>
          </a:xfrm>
          <a:prstGeom prst="rect">
            <a:avLst/>
          </a:prstGeom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68217C7B-FADB-4DC4-90E5-97FA1AE0B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30" y="119780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71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2A13-0C13-49DE-A9CA-C2B998DA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AD1CC-DA43-4259-BB3D-D85D77DEB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Compare total score to the cutoff points on the Information Summary page to determine level of risk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or low risk  - White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Monitor - Gray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Refer - Black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Scoring can take anywhere from 1-5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38415-3914-4818-A69D-5B6FE959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69" y="2645133"/>
            <a:ext cx="8086725" cy="1590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AD5B5-3FB5-4462-973B-BD4A9D2FA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51" y="4720351"/>
            <a:ext cx="8010525" cy="1657350"/>
          </a:xfrm>
          <a:prstGeom prst="rect">
            <a:avLst/>
          </a:prstGeom>
        </p:spPr>
      </p:pic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EE006D75-F3FA-4639-9748-79A795C72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677" y="63845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58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8DFB6-4513-4614-8131-A54CA7CBE213}"/>
              </a:ext>
            </a:extLst>
          </p:cNvPr>
          <p:cNvSpPr txBox="1"/>
          <p:nvPr/>
        </p:nvSpPr>
        <p:spPr>
          <a:xfrm>
            <a:off x="2127849" y="1113501"/>
            <a:ext cx="868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Head Start Performance Standards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00D35-E38E-4980-8979-B4C44DE82BB0}"/>
              </a:ext>
            </a:extLst>
          </p:cNvPr>
          <p:cNvSpPr txBox="1"/>
          <p:nvPr/>
        </p:nvSpPr>
        <p:spPr>
          <a:xfrm>
            <a:off x="46007" y="1897811"/>
            <a:ext cx="76717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1302.33 Child Screenings and Assessments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430B0-543E-462E-933C-3369EA7F2D78}"/>
              </a:ext>
            </a:extLst>
          </p:cNvPr>
          <p:cNvSpPr txBox="1"/>
          <p:nvPr/>
        </p:nvSpPr>
        <p:spPr>
          <a:xfrm>
            <a:off x="966158" y="2605177"/>
            <a:ext cx="10345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(A) Screening</a:t>
            </a:r>
          </a:p>
          <a:p>
            <a:r>
              <a:rPr lang="en-US" sz="2400" b="1" dirty="0"/>
              <a:t>1. In collaboration with each child’s parent and with parental consent, a program must complete or obtain a current developmental screening to identify concerns regarding a child’s developmental, behavioral, motor, language, social, cognitive, and emotional skills within the 45 calendar days of when the child first attends the program... </a:t>
            </a: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D6E117D9-302D-4BA3-8AC7-0998AB00A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" y="80033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See the source image">
            <a:extLst>
              <a:ext uri="{FF2B5EF4-FFF2-40B4-BE49-F238E27FC236}">
                <a16:creationId xmlns:a16="http://schemas.microsoft.com/office/drawing/2014/main" id="{52FD62F1-20F2-4928-B35A-6A655DED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915" y="80033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838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84FE-11DE-4F11-8B1A-87E43816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Share the Results with parents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F79FD-BE85-4D37-9F0F-98A9E8256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60" cy="45801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Interpret and discuss result findings with parent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Determine follow-up actions, if needed.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Make sure parents know that a screen that requires a referral is not the same thing as a diagnosis!!!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Low risk is a negative screen - White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Monitor is a borderline screen which should be monitored – Gray; Should be rescreened in 30-45 days.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Refer if in the black area. Send referral to the designated specialist (Disabilities Manager). Rescreen in 30 – 45 days. </a:t>
            </a:r>
          </a:p>
          <a:p>
            <a:pPr>
              <a:buFont typeface="Arial" charset="0"/>
              <a:buChar char="•"/>
            </a:pPr>
            <a:r>
              <a:rPr lang="en-US" dirty="0"/>
              <a:t>As needed resources need to be provided to families for issues or concerns.</a:t>
            </a:r>
          </a:p>
          <a:p>
            <a:pPr eaLnBrk="1" hangingPunct="1">
              <a:buFont typeface="Arial" charset="0"/>
              <a:buChar char="•"/>
            </a:pPr>
            <a:endParaRPr lang="en-US" sz="1800" dirty="0">
              <a:cs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D7D922-A990-4C5C-AC75-7283E35EE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3271" y="1737361"/>
            <a:ext cx="4507098" cy="4688528"/>
          </a:xfrm>
        </p:spPr>
      </p:pic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9E11F613-68CC-4111-A992-87EB9A537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08690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8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02CE-2FE5-4C62-9F10-27C0D52D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569789"/>
            <a:ext cx="4117802" cy="1320800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F702B7-6972-4CCA-9D1B-0266E235E78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12825" y="2057400"/>
            <a:ext cx="8689975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500" b="1" dirty="0"/>
              <a:t>1</a:t>
            </a:r>
            <a:r>
              <a:rPr lang="en-US" sz="1500" dirty="0"/>
              <a:t>. ASQ-3 AND ASQ-SE 2 MUST BE COMPLETED Within </a:t>
            </a:r>
            <a:r>
              <a:rPr lang="en-US" sz="1500" b="1" dirty="0"/>
              <a:t>45 calendar days of when the child first attends the program/ Teacher is responsible for tracking the 45-day deadline.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b="1" dirty="0"/>
              <a:t>2.  </a:t>
            </a:r>
            <a:r>
              <a:rPr lang="en-US" sz="1500" dirty="0"/>
              <a:t>Legal guardian answers ASQ’s  via conference with teacher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b="1" dirty="0"/>
              <a:t>3.</a:t>
            </a:r>
            <a:r>
              <a:rPr lang="en-US" sz="1500" dirty="0"/>
              <a:t> </a:t>
            </a:r>
            <a:r>
              <a:rPr lang="en-US" sz="1500" b="1" dirty="0">
                <a:solidFill>
                  <a:srgbClr val="FF0000"/>
                </a:solidFill>
              </a:rPr>
              <a:t>Teacher reviews ASQ’s</a:t>
            </a:r>
            <a:r>
              <a:rPr lang="en-US" sz="1500" dirty="0"/>
              <a:t>. Any questions and/or concerns with the completion of the ASQ’s will be discussed and clarified during parent teacher conference.</a:t>
            </a:r>
            <a:endParaRPr lang="es-MX" sz="15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500" b="1" dirty="0"/>
              <a:t>4.</a:t>
            </a:r>
            <a:r>
              <a:rPr lang="en-US" sz="1500" b="1" dirty="0">
                <a:solidFill>
                  <a:srgbClr val="FF0000"/>
                </a:solidFill>
              </a:rPr>
              <a:t>Teacher reviews before uploading and inputting into </a:t>
            </a:r>
            <a:r>
              <a:rPr lang="en-US" sz="1500" b="1" dirty="0" err="1">
                <a:solidFill>
                  <a:srgbClr val="FF0000"/>
                </a:solidFill>
              </a:rPr>
              <a:t>ChildPlus</a:t>
            </a:r>
            <a:r>
              <a:rPr lang="en-US" sz="1500" b="1" dirty="0">
                <a:solidFill>
                  <a:srgbClr val="FF0000"/>
                </a:solidFill>
              </a:rPr>
              <a:t> for center managers/site directors/ mentor coaches and disability program manager to review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b="1" dirty="0">
                <a:highlight>
                  <a:srgbClr val="FFFF00"/>
                </a:highlight>
              </a:rPr>
              <a:t>After teacher revises the ASQ-3 and ASQ-SE 2 PROCEED  to do the following: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500" b="1" dirty="0"/>
              <a:t>5. </a:t>
            </a:r>
            <a:r>
              <a:rPr lang="en-US" sz="1500" dirty="0"/>
              <a:t>If child scores in one monitor area (gray) ASQ-3 or grey area (ASQ-SE 2), teacher will note down on the documentation notes sheet for keepsake and provide activities using the ASQ-3 or ASQ-SE 2 strategies and open Individualization goals based on scores.</a:t>
            </a:r>
          </a:p>
        </p:txBody>
      </p:sp>
      <p:pic>
        <p:nvPicPr>
          <p:cNvPr id="3" name="Picture 4" descr="Related image">
            <a:extLst>
              <a:ext uri="{FF2B5EF4-FFF2-40B4-BE49-F238E27FC236}">
                <a16:creationId xmlns:a16="http://schemas.microsoft.com/office/drawing/2014/main" id="{6DED83A5-015A-4F0E-86B1-911C7583A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43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43ED185D-BA8F-4061-A9F0-6AE4F6DB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815" y="95043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05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DBF3-636B-47A2-B330-260AD24C0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Continue…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4F820-A7B0-438D-9367-09A5949DC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71466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6. </a:t>
            </a:r>
            <a:r>
              <a:rPr lang="en-US" sz="1800" dirty="0"/>
              <a:t>If child scores in (two or more gray areas ASQ-3) teacher will note and complete an in-house referral form and submit to center manager/site director and Disabilities Program Manager via email. Provide activities using the ASQ-3.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/>
              <a:t>7. </a:t>
            </a:r>
            <a:r>
              <a:rPr lang="en-US" sz="1800" dirty="0"/>
              <a:t>If Child scores in area of concern (black) in ASQ-3 and/or ASQ-SE2 (65 or above) or there is a parent concern, teacher will note and complete an in-house referral form and submit to center manager/site director and Disabilities Program Manager via email. Provide activities using the ASQ-3 or ASQ-SE 2 strategies and open </a:t>
            </a:r>
            <a:r>
              <a:rPr lang="en-US" dirty="0"/>
              <a:t>i</a:t>
            </a:r>
            <a:r>
              <a:rPr lang="en-US" sz="1800" dirty="0"/>
              <a:t>ndividualized goals based on scores.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50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81E1-2D58-4C0F-B36A-B752DECF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7" y="377897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en-US" sz="5500" dirty="0"/>
              <a:t>MUST DO’S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1BE687-2143-4B80-93CE-8F2F60D191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8680" y="1989889"/>
            <a:ext cx="5106026" cy="398540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ASQ Calculator: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http://agesandstages.com/free-resources/asq-calculator/</a:t>
            </a:r>
            <a:r>
              <a:rPr lang="en-US" dirty="0"/>
              <a:t> </a:t>
            </a:r>
          </a:p>
          <a:p>
            <a:r>
              <a:rPr lang="en-US" b="1" dirty="0"/>
              <a:t>Complete the entire questionnaire out which means: </a:t>
            </a:r>
          </a:p>
          <a:p>
            <a:r>
              <a:rPr lang="en-US" dirty="0"/>
              <a:t>No blanks</a:t>
            </a:r>
          </a:p>
          <a:p>
            <a:r>
              <a:rPr lang="en-US" dirty="0"/>
              <a:t>Must transfer ALL answers/ responses into the Summary Report</a:t>
            </a:r>
          </a:p>
          <a:p>
            <a:r>
              <a:rPr lang="en-US" dirty="0"/>
              <a:t>Summary report must be filled out </a:t>
            </a:r>
            <a:r>
              <a:rPr lang="en-US" b="1" dirty="0">
                <a:highlight>
                  <a:srgbClr val="FFFF00"/>
                </a:highlight>
              </a:rPr>
              <a:t>completely.</a:t>
            </a:r>
          </a:p>
          <a:p>
            <a:r>
              <a:rPr lang="en-US" dirty="0"/>
              <a:t>Follow through with the “Follow Up Action Taken” section on Summary Report.</a:t>
            </a:r>
          </a:p>
          <a:p>
            <a:r>
              <a:rPr lang="en-US" b="1" dirty="0"/>
              <a:t>If you are providing strategies, you MUST follow through and open a goal on your Child Development Plan.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DC6960-D3BE-42CF-AD2F-9864A5D228D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10908" r="6394" b="9849"/>
          <a:stretch/>
        </p:blipFill>
        <p:spPr bwMode="auto">
          <a:xfrm>
            <a:off x="5854460" y="1882058"/>
            <a:ext cx="5110535" cy="3680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5C9C4E-CA43-486F-A70D-218712D6E822}"/>
              </a:ext>
            </a:extLst>
          </p:cNvPr>
          <p:cNvSpPr txBox="1"/>
          <p:nvPr/>
        </p:nvSpPr>
        <p:spPr>
          <a:xfrm>
            <a:off x="1885488" y="5970289"/>
            <a:ext cx="970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  <a:highlight>
                  <a:srgbClr val="FFFF00"/>
                </a:highlight>
              </a:rPr>
              <a:t>*ASK parent if child </a:t>
            </a:r>
            <a:r>
              <a:rPr lang="en-US" b="1" dirty="0">
                <a:solidFill>
                  <a:srgbClr val="0070C0"/>
                </a:solidFill>
                <a:highlight>
                  <a:srgbClr val="FFFF00"/>
                </a:highlight>
              </a:rPr>
              <a:t>was born premature</a:t>
            </a:r>
            <a:r>
              <a:rPr lang="en-US" sz="1800" b="1" dirty="0">
                <a:solidFill>
                  <a:srgbClr val="0070C0"/>
                </a:solidFill>
                <a:highlight>
                  <a:srgbClr val="FFFF00"/>
                </a:highlight>
              </a:rPr>
              <a:t> (upon scheduling Home Visits)</a:t>
            </a:r>
          </a:p>
          <a:p>
            <a:r>
              <a:rPr lang="en-US" sz="1800" b="1" dirty="0">
                <a:solidFill>
                  <a:srgbClr val="0070C0"/>
                </a:solidFill>
                <a:highlight>
                  <a:srgbClr val="FFFF00"/>
                </a:highlight>
              </a:rPr>
              <a:t>*If yes, child’s age will need to be adjusted using ASQ calculator</a:t>
            </a:r>
            <a:r>
              <a:rPr lang="en-US" sz="1800" b="1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14" name="Picture 4" descr="Related image">
            <a:extLst>
              <a:ext uri="{FF2B5EF4-FFF2-40B4-BE49-F238E27FC236}">
                <a16:creationId xmlns:a16="http://schemas.microsoft.com/office/drawing/2014/main" id="{D2EDC4FE-088B-47EA-9D56-B9D4E949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9" y="75687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8EE4CCC3-8A4F-4702-A57A-1453FCD24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913" y="75687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98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7A035839-8D20-4CF8-9B22-6640AFE21CFF}"/>
              </a:ext>
            </a:extLst>
          </p:cNvPr>
          <p:cNvSpPr/>
          <p:nvPr/>
        </p:nvSpPr>
        <p:spPr>
          <a:xfrm>
            <a:off x="8471140" y="198282"/>
            <a:ext cx="3720860" cy="30652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F748146E-FC6E-4CC8-B871-58647186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198282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45D86C-5D99-46A5-85F5-5C58B9C38375}"/>
              </a:ext>
            </a:extLst>
          </p:cNvPr>
          <p:cNvSpPr txBox="1"/>
          <p:nvPr/>
        </p:nvSpPr>
        <p:spPr>
          <a:xfrm rot="21071854">
            <a:off x="9244812" y="1235728"/>
            <a:ext cx="217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Fill out Disabilities Notice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3CC10-A401-4190-9AAD-9F63C4A2444A}"/>
              </a:ext>
            </a:extLst>
          </p:cNvPr>
          <p:cNvSpPr txBox="1"/>
          <p:nvPr/>
        </p:nvSpPr>
        <p:spPr>
          <a:xfrm>
            <a:off x="7546568" y="3263535"/>
            <a:ext cx="4141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To: Sarahi Cardoza: sarahi.cardoza01@utrgv.edu</a:t>
            </a:r>
          </a:p>
          <a:p>
            <a:r>
              <a:rPr lang="en-US" sz="1800" dirty="0"/>
              <a:t>CC:</a:t>
            </a:r>
          </a:p>
          <a:p>
            <a:r>
              <a:rPr lang="en-US" sz="1800" dirty="0"/>
              <a:t>Center Director/Manager</a:t>
            </a:r>
          </a:p>
        </p:txBody>
      </p:sp>
      <p:pic>
        <p:nvPicPr>
          <p:cNvPr id="9" name="Picture 8" descr="See the source image">
            <a:extLst>
              <a:ext uri="{FF2B5EF4-FFF2-40B4-BE49-F238E27FC236}">
                <a16:creationId xmlns:a16="http://schemas.microsoft.com/office/drawing/2014/main" id="{D25D21F5-67AD-4074-BF7C-474E5C636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" y="2358114"/>
            <a:ext cx="1944370" cy="150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raphical user interface, timeline&#10;&#10;Description automatically generated with medium confidence">
            <a:extLst>
              <a:ext uri="{FF2B5EF4-FFF2-40B4-BE49-F238E27FC236}">
                <a16:creationId xmlns:a16="http://schemas.microsoft.com/office/drawing/2014/main" id="{AC7BCC99-D3A8-4673-8210-E77D3AEFD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47" y="76383"/>
            <a:ext cx="5248894" cy="67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0584F9E1-6017-4DF0-B778-EECCC66BA430}"/>
              </a:ext>
            </a:extLst>
          </p:cNvPr>
          <p:cNvSpPr/>
          <p:nvPr/>
        </p:nvSpPr>
        <p:spPr>
          <a:xfrm>
            <a:off x="0" y="-277484"/>
            <a:ext cx="3720860" cy="306525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ECI Referral Forms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ACAF3-FCDD-4230-9798-7A540955D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075" y="240733"/>
            <a:ext cx="4914168" cy="637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7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85D891-86C3-45D3-8A69-7648A1108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1"/>
          <a:stretch/>
        </p:blipFill>
        <p:spPr>
          <a:xfrm>
            <a:off x="6096000" y="373942"/>
            <a:ext cx="4843244" cy="6112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59E445-0813-4347-B623-66D4C89F9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7" y="389116"/>
            <a:ext cx="5002205" cy="629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9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0F8E-023F-42A1-887B-CF4764F4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Required: Release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10C0C2-6E2F-41FA-83B7-4607A9EB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636" y="219675"/>
            <a:ext cx="5246045" cy="66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29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C1B415-D9E9-4132-952C-C5AB10305FD7}"/>
              </a:ext>
            </a:extLst>
          </p:cNvPr>
          <p:cNvSpPr txBox="1"/>
          <p:nvPr/>
        </p:nvSpPr>
        <p:spPr>
          <a:xfrm>
            <a:off x="4054415" y="566668"/>
            <a:ext cx="7781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59172-75D1-439E-81F2-CF7977A3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75" y="120338"/>
            <a:ext cx="5456639" cy="6457535"/>
          </a:xfrm>
          <a:prstGeom prst="rect">
            <a:avLst/>
          </a:prstGeom>
        </p:spPr>
      </p:pic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955C0E2F-F170-40BF-9743-EB9434D0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1" y="198282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0EE482-C1EF-4046-83ED-54E2B19B4CD1}"/>
              </a:ext>
            </a:extLst>
          </p:cNvPr>
          <p:cNvSpPr txBox="1"/>
          <p:nvPr/>
        </p:nvSpPr>
        <p:spPr>
          <a:xfrm>
            <a:off x="7789210" y="712901"/>
            <a:ext cx="4261482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highlight>
                  <a:srgbClr val="FFFF00"/>
                </a:highlight>
              </a:rPr>
              <a:t>Fill out ENTIRELY THE Information Summary Report</a:t>
            </a:r>
          </a:p>
          <a:p>
            <a:pPr algn="ctr"/>
            <a:endParaRPr lang="en-US" sz="1500" b="1" dirty="0">
              <a:highlight>
                <a:srgbClr val="FFFF00"/>
              </a:highlight>
            </a:endParaRPr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TOP SECTION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Child’s name/ Baby ID = Child Plus ID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Date of ASQ? Day parents completes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Date of Birth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Administering program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Was age adjusted for prematurity 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Bubble in score AND write scores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Transfer OVERALL responses #1-6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3</a:t>
            </a:r>
          </a:p>
          <a:p>
            <a:pPr algn="ctr"/>
            <a:r>
              <a:rPr lang="en-US" sz="1500" b="1" dirty="0"/>
              <a:t>Review the scores, overall responses and prepare for section 4</a:t>
            </a:r>
          </a:p>
          <a:p>
            <a:pPr algn="ctr"/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4</a:t>
            </a:r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MUST check off what is the follow up action for the results of ASQ. DO NOT LEAVE BLANK.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95E245F-BB49-48F5-B434-05943F775F9E}"/>
              </a:ext>
            </a:extLst>
          </p:cNvPr>
          <p:cNvSpPr/>
          <p:nvPr/>
        </p:nvSpPr>
        <p:spPr>
          <a:xfrm>
            <a:off x="1915217" y="1305464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C3AD003-BC45-45D3-BBF4-7A9FBFC8E76E}"/>
              </a:ext>
            </a:extLst>
          </p:cNvPr>
          <p:cNvSpPr/>
          <p:nvPr/>
        </p:nvSpPr>
        <p:spPr>
          <a:xfrm>
            <a:off x="1855046" y="2539360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EAC27A9-38AB-4EDD-BC81-39100C7CE772}"/>
              </a:ext>
            </a:extLst>
          </p:cNvPr>
          <p:cNvSpPr/>
          <p:nvPr/>
        </p:nvSpPr>
        <p:spPr>
          <a:xfrm>
            <a:off x="1797432" y="4264325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360580A-888E-46A1-B7EC-C071F74FB86F}"/>
              </a:ext>
            </a:extLst>
          </p:cNvPr>
          <p:cNvSpPr/>
          <p:nvPr/>
        </p:nvSpPr>
        <p:spPr>
          <a:xfrm>
            <a:off x="1855045" y="4879675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269484CC-E930-4927-8CFF-F461E1CCAD4A}"/>
              </a:ext>
            </a:extLst>
          </p:cNvPr>
          <p:cNvSpPr/>
          <p:nvPr/>
        </p:nvSpPr>
        <p:spPr>
          <a:xfrm>
            <a:off x="5635925" y="4934310"/>
            <a:ext cx="1454988" cy="1270758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1C585B6-E14E-473B-8698-360AB6417512}"/>
              </a:ext>
            </a:extLst>
          </p:cNvPr>
          <p:cNvSpPr/>
          <p:nvPr/>
        </p:nvSpPr>
        <p:spPr>
          <a:xfrm>
            <a:off x="1797432" y="586187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ee the source image">
            <a:extLst>
              <a:ext uri="{FF2B5EF4-FFF2-40B4-BE49-F238E27FC236}">
                <a16:creationId xmlns:a16="http://schemas.microsoft.com/office/drawing/2014/main" id="{16C52B0C-6D46-4924-AE3E-C3893ECC2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8" y="289237"/>
            <a:ext cx="1944370" cy="150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8856B-FB4E-42F8-B1A8-A403257B9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398" y="104203"/>
            <a:ext cx="4943475" cy="64484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4C52309-8696-49D3-B116-66824577472D}"/>
              </a:ext>
            </a:extLst>
          </p:cNvPr>
          <p:cNvSpPr/>
          <p:nvPr/>
        </p:nvSpPr>
        <p:spPr>
          <a:xfrm>
            <a:off x="2007063" y="845993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FA4D40-4B90-4631-933B-300C11FEB02D}"/>
              </a:ext>
            </a:extLst>
          </p:cNvPr>
          <p:cNvSpPr/>
          <p:nvPr/>
        </p:nvSpPr>
        <p:spPr>
          <a:xfrm>
            <a:off x="2007062" y="1677921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2E88E4-0204-4C73-9111-A9A106623159}"/>
              </a:ext>
            </a:extLst>
          </p:cNvPr>
          <p:cNvSpPr/>
          <p:nvPr/>
        </p:nvSpPr>
        <p:spPr>
          <a:xfrm>
            <a:off x="2007062" y="2601641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A2CCB37-F02C-46D9-B5E5-FA163C072985}"/>
              </a:ext>
            </a:extLst>
          </p:cNvPr>
          <p:cNvSpPr/>
          <p:nvPr/>
        </p:nvSpPr>
        <p:spPr>
          <a:xfrm>
            <a:off x="2007062" y="3464169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C36FC3F-7202-4384-AD20-5368833F7F47}"/>
              </a:ext>
            </a:extLst>
          </p:cNvPr>
          <p:cNvSpPr/>
          <p:nvPr/>
        </p:nvSpPr>
        <p:spPr>
          <a:xfrm>
            <a:off x="2007062" y="4326697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CB867F2-0D0C-407C-8492-D32C9D4EB505}"/>
              </a:ext>
            </a:extLst>
          </p:cNvPr>
          <p:cNvSpPr/>
          <p:nvPr/>
        </p:nvSpPr>
        <p:spPr>
          <a:xfrm>
            <a:off x="2007061" y="5331235"/>
            <a:ext cx="534685" cy="2534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10693-AF91-46AD-9C69-25036DAD154B}"/>
              </a:ext>
            </a:extLst>
          </p:cNvPr>
          <p:cNvSpPr txBox="1"/>
          <p:nvPr/>
        </p:nvSpPr>
        <p:spPr>
          <a:xfrm>
            <a:off x="7789210" y="712901"/>
            <a:ext cx="426148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highlight>
                  <a:srgbClr val="FFFF00"/>
                </a:highlight>
              </a:rPr>
              <a:t>Fill out ENTIRELY THE Information Summary Report</a:t>
            </a:r>
          </a:p>
          <a:p>
            <a:pPr algn="ctr"/>
            <a:endParaRPr lang="en-US" sz="1500" b="1" dirty="0">
              <a:highlight>
                <a:srgbClr val="FFFF00"/>
              </a:highlight>
            </a:endParaRPr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TOP SECTION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Child’s name/ Baby ID = Child Plus ID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Date of ASQ? Day parents completes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Date of Birth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Administering program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Child gender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Write scores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Check off the area where the child scores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OVERALL responses and concerns #1-30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b="1" dirty="0"/>
              <a:t>Answer additional questions</a:t>
            </a:r>
          </a:p>
          <a:p>
            <a:pPr algn="ctr"/>
            <a:endParaRPr lang="en-US" sz="1500" b="1" dirty="0">
              <a:highlight>
                <a:srgbClr val="FFFF00"/>
              </a:highlight>
            </a:endParaRPr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4</a:t>
            </a:r>
          </a:p>
          <a:p>
            <a:pPr algn="ctr"/>
            <a:r>
              <a:rPr lang="en-US" sz="1500" b="1" dirty="0"/>
              <a:t>Label referral considerations Y (for Yes), N (for No) and U (for Unsure)</a:t>
            </a:r>
          </a:p>
          <a:p>
            <a:pPr algn="ctr"/>
            <a:endParaRPr lang="en-US" sz="1500" b="1" dirty="0"/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Section 5</a:t>
            </a:r>
          </a:p>
          <a:p>
            <a:pPr algn="ctr"/>
            <a:r>
              <a:rPr lang="en-US" sz="1500" b="1" dirty="0">
                <a:highlight>
                  <a:srgbClr val="FFFF00"/>
                </a:highlight>
              </a:rPr>
              <a:t>MUST check off what is the follow up action for the results of ASQ. DO NOT LEAVE BLANK.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1713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9CE8-0136-47A3-A268-CDBB373C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4" y="52070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ASQ’s Timeline PY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8ADC-4F1C-471F-8632-9E4116EC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117" y="1837667"/>
            <a:ext cx="6238702" cy="4125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*ASQ’s Due Date: September 26</a:t>
            </a:r>
            <a:r>
              <a:rPr lang="en-US" sz="2400" b="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th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– October 7</a:t>
            </a:r>
            <a:r>
              <a:rPr lang="en-US" sz="2400" b="1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th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these are to be completed along with the First Parent Teacher Conference . If a child comes in after September 1</a:t>
            </a:r>
            <a:r>
              <a:rPr lang="en-US" sz="2400" b="1" baseline="30000" dirty="0">
                <a:solidFill>
                  <a:srgbClr val="FF0000"/>
                </a:solidFill>
              </a:rPr>
              <a:t>st</a:t>
            </a:r>
            <a:r>
              <a:rPr lang="en-US" sz="2400" b="1" dirty="0">
                <a:solidFill>
                  <a:srgbClr val="FF0000"/>
                </a:solidFill>
              </a:rPr>
              <a:t> , ASQ’s will need to be completed within the same timeframe, within first 45 days that the child starts in conjunction with the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First Parent Teacher Conference.</a:t>
            </a:r>
            <a:r>
              <a:rPr lang="en-US" sz="2400" b="1" dirty="0">
                <a:solidFill>
                  <a:srgbClr val="FF0000"/>
                </a:solidFill>
              </a:rPr>
              <a:t> Teachers must keep track of the 45-day timeline for each child.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1CD6E017-5029-4614-B006-2434C67B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915" y="80033"/>
            <a:ext cx="1944370" cy="150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C31586FE-0225-4A61-AF93-0DAE8B29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4" y="61581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6955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BD53-4468-4E3A-A3E9-DA912590B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0312" y="617883"/>
            <a:ext cx="4719575" cy="883091"/>
          </a:xfrm>
        </p:spPr>
        <p:txBody>
          <a:bodyPr/>
          <a:lstStyle/>
          <a:p>
            <a:r>
              <a:rPr lang="en-US" sz="4000" dirty="0"/>
              <a:t>ASQ-3 and ASQ-SE 2 STRATEGIES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15C00-9B7F-452A-BFF5-EFA6AF8FC480}"/>
              </a:ext>
            </a:extLst>
          </p:cNvPr>
          <p:cNvSpPr txBox="1"/>
          <p:nvPr/>
        </p:nvSpPr>
        <p:spPr>
          <a:xfrm>
            <a:off x="718869" y="5578414"/>
            <a:ext cx="1008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ASQ3 strategies in English and Spanish will be available in the website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www.ehsflexpd.com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highlight>
                  <a:srgbClr val="FFFF00"/>
                </a:highlight>
              </a:rPr>
              <a:t>under </a:t>
            </a:r>
            <a:r>
              <a:rPr lang="en-US" b="1" u="sng" dirty="0">
                <a:highlight>
                  <a:srgbClr val="FFFF00"/>
                </a:highlight>
              </a:rPr>
              <a:t>“Education” labeled “ASQ-3 Intervention Strategy </a:t>
            </a:r>
            <a:r>
              <a:rPr lang="en-US" b="1" u="sng" dirty="0" err="1">
                <a:highlight>
                  <a:srgbClr val="FFFF00"/>
                </a:highlight>
              </a:rPr>
              <a:t>Activivities</a:t>
            </a:r>
            <a:r>
              <a:rPr lang="en-US" b="1" u="sng" dirty="0">
                <a:highlight>
                  <a:srgbClr val="FFFF00"/>
                </a:highlight>
              </a:rPr>
              <a:t>” “ASQ-SE 2 Intervention Strategy Activities” </a:t>
            </a:r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CAD20036-EB0A-4092-90F9-0780D001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" y="98691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FB11D0-A43D-4165-B632-94144F9C6912}"/>
              </a:ext>
            </a:extLst>
          </p:cNvPr>
          <p:cNvSpPr txBox="1"/>
          <p:nvPr/>
        </p:nvSpPr>
        <p:spPr>
          <a:xfrm>
            <a:off x="9624264" y="778996"/>
            <a:ext cx="2260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Goals can be opened even if child passed screener.</a:t>
            </a:r>
          </a:p>
          <a:p>
            <a:endParaRPr lang="en-US" dirty="0"/>
          </a:p>
          <a:p>
            <a:r>
              <a:rPr lang="en-US" dirty="0"/>
              <a:t>Use your school readiness goals to align your ASQ-3 strategies with the appropriate domain</a:t>
            </a:r>
          </a:p>
          <a:p>
            <a:endParaRPr lang="en-US" dirty="0"/>
          </a:p>
          <a:p>
            <a:r>
              <a:rPr lang="en-US" dirty="0"/>
              <a:t>Strategies are available in English and Spanish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831F7C-5072-4783-AC63-5AE89D720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26" y="1792239"/>
            <a:ext cx="4719574" cy="3507982"/>
          </a:xfrm>
          <a:prstGeom prst="rect">
            <a:avLst/>
          </a:prstGeom>
        </p:spPr>
      </p:pic>
      <p:pic>
        <p:nvPicPr>
          <p:cNvPr id="8" name="Picture 7" descr="Calendar&#10;&#10;Description automatically generated">
            <a:extLst>
              <a:ext uri="{FF2B5EF4-FFF2-40B4-BE49-F238E27FC236}">
                <a16:creationId xmlns:a16="http://schemas.microsoft.com/office/drawing/2014/main" id="{DE075BB4-9567-49E3-BD03-584140F6B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219" y="1776077"/>
            <a:ext cx="4496726" cy="3507982"/>
          </a:xfrm>
          <a:prstGeom prst="rect">
            <a:avLst/>
          </a:prstGeom>
        </p:spPr>
      </p:pic>
      <p:pic>
        <p:nvPicPr>
          <p:cNvPr id="10" name="Picture 9" descr="See the source image">
            <a:extLst>
              <a:ext uri="{FF2B5EF4-FFF2-40B4-BE49-F238E27FC236}">
                <a16:creationId xmlns:a16="http://schemas.microsoft.com/office/drawing/2014/main" id="{F29DAA61-5A94-47C4-AD23-F4902769D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28" y="137814"/>
            <a:ext cx="1944370" cy="1505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391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96D579-BE82-430B-983A-9F77D097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728" r="1" b="2557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283ACB-D7A6-4472-BC69-F80B3BE9FE24}"/>
              </a:ext>
            </a:extLst>
          </p:cNvPr>
          <p:cNvSpPr txBox="1"/>
          <p:nvPr/>
        </p:nvSpPr>
        <p:spPr>
          <a:xfrm>
            <a:off x="1552900" y="4600685"/>
            <a:ext cx="87422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Isabella Flores 				DOB: 2-25-2022 (Infant)</a:t>
            </a:r>
          </a:p>
          <a:p>
            <a:r>
              <a:rPr lang="en-US" sz="2500" dirty="0"/>
              <a:t>                                              12-25-2020(Toddler)</a:t>
            </a:r>
          </a:p>
          <a:p>
            <a:r>
              <a:rPr lang="en-US" sz="2500" dirty="0"/>
              <a:t>                                               9-25-2019 (Three-year-old) </a:t>
            </a:r>
          </a:p>
        </p:txBody>
      </p:sp>
    </p:spTree>
    <p:extLst>
      <p:ext uri="{BB962C8B-B14F-4D97-AF65-F5344CB8AC3E}">
        <p14:creationId xmlns:p14="http://schemas.microsoft.com/office/powerpoint/2010/main" val="1953062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0858-E6E8-4C05-88C1-3AFEDF92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4" y="150104"/>
            <a:ext cx="8596668" cy="1320800"/>
          </a:xfrm>
        </p:spPr>
        <p:txBody>
          <a:bodyPr/>
          <a:lstStyle/>
          <a:p>
            <a:r>
              <a:rPr lang="en-US" dirty="0"/>
              <a:t>Post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D4C80-0D4E-4CD7-89FA-EAFEBC5E6DA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536825"/>
            <a:ext cx="7767638" cy="3783013"/>
          </a:xfrm>
        </p:spPr>
        <p:txBody>
          <a:bodyPr/>
          <a:lstStyle/>
          <a:p>
            <a:r>
              <a:rPr lang="en-US" b="1" dirty="0"/>
              <a:t> </a:t>
            </a:r>
          </a:p>
        </p:txBody>
      </p:sp>
      <p:pic>
        <p:nvPicPr>
          <p:cNvPr id="2050" name="Picture 2" descr="KEEP CALM IT'S TIME FOR A POST-TEST Poster | AS | Keep Calm-o-Matic">
            <a:extLst>
              <a:ext uri="{FF2B5EF4-FFF2-40B4-BE49-F238E27FC236}">
                <a16:creationId xmlns:a16="http://schemas.microsoft.com/office/drawing/2014/main" id="{76CA86B6-C552-49CD-8090-B6F485D6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25" y="69968"/>
            <a:ext cx="1179031" cy="13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9664C-2FD2-4F97-8628-A50399942F39}"/>
              </a:ext>
            </a:extLst>
          </p:cNvPr>
          <p:cNvSpPr txBox="1"/>
          <p:nvPr/>
        </p:nvSpPr>
        <p:spPr>
          <a:xfrm>
            <a:off x="431778" y="1166842"/>
            <a:ext cx="96345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Which ASQ s</a:t>
            </a:r>
            <a:r>
              <a:rPr lang="en-US" sz="1800" dirty="0">
                <a:latin typeface="Corbel" panose="020B0503020204020204" pitchFamily="34" charset="0"/>
              </a:rPr>
              <a:t>creener is the behavioral </a:t>
            </a:r>
            <a:r>
              <a:rPr lang="en-US" dirty="0">
                <a:latin typeface="Corbel" panose="020B0503020204020204" pitchFamily="34" charset="0"/>
              </a:rPr>
              <a:t>and which one is the</a:t>
            </a:r>
            <a:r>
              <a:rPr lang="en-US" sz="1800" dirty="0">
                <a:latin typeface="Corbel" panose="020B0503020204020204" pitchFamily="34" charset="0"/>
              </a:rPr>
              <a:t> developmental 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What tool/app must we use to ensure we are conducting the correct questionnaire with parent?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If the child scored (below cutoff ASQ-3) or (above cutoff ASQ-SE2) falling in 1 or more black areas</a:t>
            </a:r>
            <a:r>
              <a:rPr lang="en-US" dirty="0">
                <a:latin typeface="Corbel" panose="020B0503020204020204" pitchFamily="34" charset="0"/>
              </a:rPr>
              <a:t>, what needs to be done next? </a:t>
            </a:r>
            <a:endParaRPr lang="en-US" sz="18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the child scored (close to cutoff) in 1 gray area, what needs to be done next?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the child scored (close to cutoff) in 2 or more gray areas for ASQ-3 and/or the gray area but closer to black area for ASQ-SE2, what needs to be done next?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the child scored (above cutoff ASQ-3) (below cutoff ASQ-SE2) in the white area, can you still open a ASQ3 </a:t>
            </a:r>
            <a:r>
              <a:rPr lang="en-US" dirty="0">
                <a:latin typeface="Corbel" panose="020B0503020204020204" pitchFamily="34" charset="0"/>
              </a:rPr>
              <a:t>or ASQ-SE2 </a:t>
            </a:r>
            <a:r>
              <a:rPr lang="en-US" sz="1800" dirty="0">
                <a:latin typeface="Corbel" panose="020B0503020204020204" pitchFamily="34" charset="0"/>
              </a:rPr>
              <a:t>goal?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the child scores (above cutoff ASQ-3) (below cutoff ASQ-SE2) in the white area BUT parent has a concern in child’s behavior stated in question #9 of the summary report, what needs to be done next?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a referral needs to be submitted, what referral forms will you submit?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a referral needs to be done, who are you submitting the referral to</a:t>
            </a:r>
            <a:r>
              <a:rPr lang="en-US" dirty="0">
                <a:latin typeface="Corbel" panose="020B0503020204020204" pitchFamily="34" charset="0"/>
              </a:rPr>
              <a:t>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If the ASQ results show a concern, but parent would like to wait to refer the child to ECI, does the teacher still need to submit a referral? </a:t>
            </a:r>
            <a:endParaRPr lang="en-US" sz="1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95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9E36-9155-4BEC-A6BA-A3343D13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58" y="0"/>
            <a:ext cx="8596668" cy="1320800"/>
          </a:xfrm>
        </p:spPr>
        <p:txBody>
          <a:bodyPr/>
          <a:lstStyle/>
          <a:p>
            <a:r>
              <a:rPr lang="en-US" dirty="0"/>
              <a:t>Answers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84F2-3E38-4254-9242-8482EE06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16" y="489580"/>
            <a:ext cx="11757484" cy="3371011"/>
          </a:xfrm>
        </p:spPr>
        <p:txBody>
          <a:bodyPr>
            <a:noAutofit/>
          </a:bodyPr>
          <a:lstStyle/>
          <a:p>
            <a:r>
              <a:rPr lang="en-US" sz="2000" dirty="0"/>
              <a:t>1. ASQ-3 is the </a:t>
            </a:r>
            <a:r>
              <a:rPr lang="en-US" sz="2000" b="1" dirty="0">
                <a:latin typeface="Corbel" panose="020B0503020204020204" pitchFamily="34" charset="0"/>
              </a:rPr>
              <a:t>Developmental Screener and ASQ-SE2 is the Behavioral Screener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2. ASQ-3 Calculator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3.  Disabilities Notice Form, Authorization to Release/Exchange Information, and Easter Seals, </a:t>
            </a:r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or</a:t>
            </a:r>
            <a:r>
              <a:rPr lang="en-US" sz="2000" b="1" dirty="0">
                <a:latin typeface="Corbel" panose="020B0503020204020204" pitchFamily="34" charset="0"/>
              </a:rPr>
              <a:t> Region One Referral Form should be done by teacher and provide strategies to parent. Rescreen in 45 days.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4. Provide strategies to parent, open a ASQ3 goal and monitor the child.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5. Disabilities Notice Form, Authorization to Release/Exchange Information, and Easter Seals </a:t>
            </a:r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or </a:t>
            </a:r>
            <a:r>
              <a:rPr lang="en-US" sz="2000" b="1" dirty="0">
                <a:solidFill>
                  <a:schemeClr val="tx1"/>
                </a:solidFill>
                <a:latin typeface="Corbel" panose="020B0503020204020204" pitchFamily="34" charset="0"/>
              </a:rPr>
              <a:t>Region One  </a:t>
            </a:r>
            <a:r>
              <a:rPr lang="en-US" sz="2000" b="1" dirty="0">
                <a:latin typeface="Corbel" panose="020B0503020204020204" pitchFamily="34" charset="0"/>
              </a:rPr>
              <a:t>Referral Form should be done by teacher and provide strategies to parent. Rescreen in 45 days.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6. Yes, there is always room for improvement. 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7. Disabilities Notice Form, Authorization to Release/Exchange Information, and Easter Seals </a:t>
            </a:r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or</a:t>
            </a:r>
            <a:r>
              <a:rPr lang="en-US" sz="2000" b="1" dirty="0">
                <a:latin typeface="Corbel" panose="020B0503020204020204" pitchFamily="34" charset="0"/>
              </a:rPr>
              <a:t> Region One Referral Form should be done by teacher.</a:t>
            </a:r>
          </a:p>
          <a:p>
            <a:r>
              <a:rPr lang="en-US" sz="2000" dirty="0"/>
              <a:t>8. </a:t>
            </a:r>
            <a:r>
              <a:rPr lang="en-US" sz="2000" b="1" dirty="0">
                <a:latin typeface="Corbel" panose="020B0503020204020204" pitchFamily="34" charset="0"/>
              </a:rPr>
              <a:t>Disabilities Notice Form+ Authorization to Release/Exchange Information + Region One </a:t>
            </a:r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or</a:t>
            </a:r>
            <a:r>
              <a:rPr lang="en-US" sz="2000" b="1" dirty="0">
                <a:latin typeface="Corbel" panose="020B0503020204020204" pitchFamily="34" charset="0"/>
              </a:rPr>
              <a:t> Easter Seals Referral Form. 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9. Center Manager/Site Director and Disabilities Program Manager. </a:t>
            </a:r>
          </a:p>
          <a:p>
            <a:r>
              <a:rPr lang="en-US" sz="2000" b="1" dirty="0">
                <a:latin typeface="Corbel" panose="020B0503020204020204" pitchFamily="34" charset="0"/>
              </a:rPr>
              <a:t>10. Yes, fill out Disabilities Notice Form to inform the Disabilities Manager the parent chose to wait.</a:t>
            </a:r>
          </a:p>
        </p:txBody>
      </p:sp>
    </p:spTree>
    <p:extLst>
      <p:ext uri="{BB962C8B-B14F-4D97-AF65-F5344CB8AC3E}">
        <p14:creationId xmlns:p14="http://schemas.microsoft.com/office/powerpoint/2010/main" val="333367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C9D2-4A9F-428B-8EAB-FBB7A091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66F3-D1F2-4C80-941E-A10A2BC95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RGV-EHS Professional </a:t>
            </a:r>
            <a:r>
              <a:rPr lang="fr-FR" dirty="0" err="1">
                <a:hlinkClick r:id="rId2"/>
              </a:rPr>
              <a:t>Developement</a:t>
            </a:r>
            <a:r>
              <a:rPr lang="fr-FR" dirty="0">
                <a:hlinkClick r:id="rId2"/>
              </a:rPr>
              <a:t> (ehsflexpd.com)</a:t>
            </a:r>
            <a:endParaRPr lang="fr-FR" dirty="0"/>
          </a:p>
          <a:p>
            <a:r>
              <a:rPr lang="en-US" dirty="0">
                <a:hlinkClick r:id="rId3"/>
              </a:rPr>
              <a:t>Resource Library - Ages and Stages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88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87BB87-5721-43A0-B81D-966F15C72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B01D95-4D02-4B8B-BDE5-FF0E5A8F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Regardless of the outcome, sharing screening results provides a great opportunity to promote developmental monitoring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Daily brain building activities for parents to do w/ children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CDC developed the Free milestones tracker to help parents monitor their children’s developmental milestones by providing checklists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75031-2C68-492F-9649-0EC8BC17E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42" y="3470276"/>
            <a:ext cx="4429125" cy="2914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6E3B24-2523-42D0-BC86-9963CFB93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464" y="3470276"/>
            <a:ext cx="40290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36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6800A75-1C5A-4144-884E-DE14FB937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01" y="2072509"/>
            <a:ext cx="7766936" cy="1096899"/>
          </a:xfrm>
        </p:spPr>
        <p:txBody>
          <a:bodyPr/>
          <a:lstStyle/>
          <a:p>
            <a:r>
              <a:rPr lang="en-US" dirty="0"/>
              <a:t>Questions ? 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7022013-047A-4237-B25C-FC2E21080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6622" y="390832"/>
            <a:ext cx="7208274" cy="576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 Ways to Pre-Test Your Survey Questionnaire">
            <a:extLst>
              <a:ext uri="{FF2B5EF4-FFF2-40B4-BE49-F238E27FC236}">
                <a16:creationId xmlns:a16="http://schemas.microsoft.com/office/drawing/2014/main" id="{51FA03FD-6470-45C4-8D1F-9A7B1AB58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168" y="161243"/>
            <a:ext cx="3422298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2ACCC-6451-4348-8625-6BA1F5EE49DE}"/>
              </a:ext>
            </a:extLst>
          </p:cNvPr>
          <p:cNvSpPr txBox="1"/>
          <p:nvPr/>
        </p:nvSpPr>
        <p:spPr>
          <a:xfrm>
            <a:off x="857366" y="2278848"/>
            <a:ext cx="10069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Corbel" panose="020B0503020204020204" pitchFamily="34" charset="0"/>
            </a:endParaRPr>
          </a:p>
          <a:p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826757-5BC7-4CC8-AC6E-C6160F555B7D}"/>
              </a:ext>
            </a:extLst>
          </p:cNvPr>
          <p:cNvSpPr txBox="1"/>
          <p:nvPr/>
        </p:nvSpPr>
        <p:spPr>
          <a:xfrm>
            <a:off x="469878" y="2388376"/>
            <a:ext cx="963452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</a:t>
            </a:r>
            <a:r>
              <a:rPr lang="en-US" dirty="0">
                <a:latin typeface="Corbel" panose="020B0503020204020204" pitchFamily="34" charset="0"/>
              </a:rPr>
              <a:t>Which ASQ s</a:t>
            </a:r>
            <a:r>
              <a:rPr lang="en-US" sz="1800" dirty="0">
                <a:latin typeface="Corbel" panose="020B0503020204020204" pitchFamily="34" charset="0"/>
              </a:rPr>
              <a:t>creener is the behavioral </a:t>
            </a:r>
            <a:r>
              <a:rPr lang="en-US" dirty="0">
                <a:latin typeface="Corbel" panose="020B0503020204020204" pitchFamily="34" charset="0"/>
              </a:rPr>
              <a:t>and which one is the</a:t>
            </a:r>
            <a:r>
              <a:rPr lang="en-US" sz="1800" dirty="0">
                <a:latin typeface="Corbel" panose="020B0503020204020204" pitchFamily="34" charset="0"/>
              </a:rPr>
              <a:t> developmental 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What tool/app must we use to ensure we are conducting the correct questionnaire with parent?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If the child scored (below cutoff ASQ-3) or (above cutoff ASQ-SE2) falling in 1 or more black areas</a:t>
            </a:r>
            <a:r>
              <a:rPr lang="en-US" dirty="0">
                <a:latin typeface="Corbel" panose="020B0503020204020204" pitchFamily="34" charset="0"/>
              </a:rPr>
              <a:t>, what needs to be done next? </a:t>
            </a:r>
            <a:endParaRPr lang="en-US" sz="1800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the child scored (close to cutoff) in 1 gray area, what needs to be done next?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the child scored (close to cutoff) in 2 or more gray areas for ASQ-3, what needs to be done next?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the child scored (above cutoff ASQ-3) (below cutoff ASQ-SE2) in the white area, can you still open a ASQ3 and/</a:t>
            </a:r>
            <a:r>
              <a:rPr lang="en-US" dirty="0">
                <a:latin typeface="Corbel" panose="020B0503020204020204" pitchFamily="34" charset="0"/>
              </a:rPr>
              <a:t>or ASQ-SE2 </a:t>
            </a:r>
            <a:r>
              <a:rPr lang="en-US" sz="1800" dirty="0">
                <a:latin typeface="Corbel" panose="020B0503020204020204" pitchFamily="34" charset="0"/>
              </a:rPr>
              <a:t>goal </a:t>
            </a:r>
            <a:r>
              <a:rPr lang="en-US" sz="1800" b="1" dirty="0">
                <a:latin typeface="Corbel" panose="020B0503020204020204" pitchFamily="34" charset="0"/>
              </a:rPr>
              <a:t>AND</a:t>
            </a:r>
            <a:r>
              <a:rPr lang="en-US" sz="1800" dirty="0">
                <a:latin typeface="Corbel" panose="020B0503020204020204" pitchFamily="34" charset="0"/>
              </a:rPr>
              <a:t> provide parent with activities?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the child scores (above cutoff ASQ-3) (below cutoff ASQ-SE2) in the white area BUT parent has a concern in child’s behavior stated in question #9 of the summary report, what needs to be done next?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a referral needs to be submitted, what referral forms will you submit?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Corbel" panose="020B0503020204020204" pitchFamily="34" charset="0"/>
              </a:rPr>
              <a:t> If a referral needs to be done, who are you submitting the referral to</a:t>
            </a:r>
            <a:r>
              <a:rPr lang="en-US" dirty="0">
                <a:latin typeface="Corbel" panose="020B0503020204020204" pitchFamily="34" charset="0"/>
              </a:rPr>
              <a:t>?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rbel" panose="020B0503020204020204" pitchFamily="34" charset="0"/>
              </a:rPr>
              <a:t>If the ASQ results show a concern, but parent would like to wait to refer the child to ECI, does the teacher still need to submit a referral? </a:t>
            </a:r>
            <a:endParaRPr lang="en-US" sz="1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2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Why do we screen with ASQ-3?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371601"/>
            <a:ext cx="7162800" cy="4754563"/>
          </a:xfrm>
        </p:spPr>
        <p:txBody>
          <a:bodyPr rtlCol="0"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/>
              <a:t>ASQ-3 is a developmental screening tool designed for use by early educators and health care professionals to identify any early signs of developmental delays.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/>
              <a:t>Used to detect delays early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/>
              <a:t>Used to improve child outcomes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/>
              <a:t>Used to encourage parent involvement and education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dirty="0"/>
              <a:t>Because screening is recommended by major educational and medical organizations, including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/>
              <a:t>American Academy of Pediatrics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/>
              <a:t>Head Start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200" dirty="0"/>
              <a:t>Early and Periodic Screening, Diagnosis and Treatment Program (EPSDT), Medicaid’s child health program</a:t>
            </a:r>
          </a:p>
          <a:p>
            <a:pPr marL="457200" lvl="1" indent="0">
              <a:buNone/>
              <a:defRPr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5F069-5E59-4345-82A2-319691FB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78229"/>
            <a:ext cx="183832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ADB3-50CB-49E8-BED7-72B54996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screen with ASQ-SE2?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5B01-FF3D-470E-AC75-40ABBD554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emotional problems in young children often go undetected.</a:t>
            </a:r>
          </a:p>
          <a:p>
            <a:r>
              <a:rPr lang="en-US" dirty="0"/>
              <a:t>Without support and services, social emotional problems can lead to school problems/failure, unemployment and other adult problems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A5040-7A19-4A5F-90E1-86A821C0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42" y="3196946"/>
            <a:ext cx="5561044" cy="2780522"/>
          </a:xfrm>
          <a:prstGeom prst="rect">
            <a:avLst/>
          </a:prstGeom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C325D840-73AF-425E-9537-9FCB55B5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943" y="136332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064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73914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>Elements of ASQ-3:  Areas &amp; Questions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743200" y="1371601"/>
            <a:ext cx="7391400" cy="4754563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 5 developmental areas (Communication, Gross Motor, Fine Motor, Problem Solving, Personal-Social)</a:t>
            </a:r>
          </a:p>
          <a:p>
            <a:pPr eaLnBrk="1" hangingPunct="1"/>
            <a:r>
              <a:rPr lang="en-US" altLang="en-US" sz="2200" dirty="0"/>
              <a:t> 6 questions in each area</a:t>
            </a:r>
          </a:p>
          <a:p>
            <a:pPr eaLnBrk="1" hangingPunct="1"/>
            <a:r>
              <a:rPr lang="en-US" altLang="en-US" sz="2200" dirty="0"/>
              <a:t> Questions are in hierarchical order  </a:t>
            </a:r>
          </a:p>
          <a:p>
            <a:pPr eaLnBrk="1" hangingPunct="1"/>
            <a:r>
              <a:rPr lang="en-US" altLang="en-US" sz="2200" dirty="0"/>
              <a:t> Questions #5 and #6 are </a:t>
            </a:r>
            <a:r>
              <a:rPr lang="en-US" altLang="en-US" sz="2200" u="sng" dirty="0"/>
              <a:t>average skills</a:t>
            </a:r>
            <a:r>
              <a:rPr lang="en-US" altLang="en-US" sz="2200" dirty="0"/>
              <a:t> for children of that age interval </a:t>
            </a:r>
          </a:p>
          <a:p>
            <a:pPr lvl="1" eaLnBrk="1" hangingPunct="1">
              <a:buFont typeface="Arial" charset="0"/>
              <a:buNone/>
            </a:pPr>
            <a:r>
              <a:rPr lang="en-US" altLang="en-US" sz="2200" dirty="0"/>
              <a:t>- i.e., a 12-month skill for a 12-month child, not a 16-month skill for a 12-month-old</a:t>
            </a:r>
          </a:p>
          <a:p>
            <a:pPr eaLnBrk="1" hangingPunct="1"/>
            <a:r>
              <a:rPr lang="en-US" altLang="en-US" sz="2200" dirty="0"/>
              <a:t>Response options: </a:t>
            </a:r>
            <a:r>
              <a:rPr lang="en-US" altLang="en-US" sz="2200" i="1" dirty="0"/>
              <a:t>Yes, Sometimes, Not Yet</a:t>
            </a:r>
          </a:p>
          <a:p>
            <a:pPr eaLnBrk="1" hangingPunct="1"/>
            <a:r>
              <a:rPr lang="en-US" altLang="en-US" sz="2200" dirty="0"/>
              <a:t>Written at 4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- to 5</a:t>
            </a:r>
            <a:r>
              <a:rPr lang="en-US" altLang="en-US" sz="2200" baseline="30000" dirty="0"/>
              <a:t>th</a:t>
            </a:r>
            <a:r>
              <a:rPr lang="en-US" altLang="en-US" sz="2200" dirty="0"/>
              <a:t>-grade reading  level</a:t>
            </a:r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:a16="http://schemas.microsoft.com/office/drawing/2014/main" id="{9AB7320D-2523-4F35-9C48-10B37322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5" y="120875"/>
            <a:ext cx="1711119" cy="1360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3EB2-47D7-4CC2-90A8-83096DA7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30" y="286603"/>
            <a:ext cx="10058400" cy="1450757"/>
          </a:xfrm>
        </p:spPr>
        <p:txBody>
          <a:bodyPr/>
          <a:lstStyle/>
          <a:p>
            <a:r>
              <a:rPr lang="en-US" dirty="0"/>
              <a:t>Elements of ASQ:SE-2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21497-2C90-4F04-BCC7-0F9D95790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Developed as a complement to the ASQ-3 questionnaire; behavioral screener to identify social emotional delays or disorders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30 questions that can be used to identify children from 1-72 months old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Available in English and Spanish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Written at a 4</a:t>
            </a:r>
            <a:r>
              <a:rPr lang="en-US" baseline="30000" dirty="0"/>
              <a:t>th</a:t>
            </a:r>
            <a:r>
              <a:rPr lang="en-US" dirty="0"/>
              <a:t> grade level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Screens for 7 domains: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Self regulation, compliance, communication, adaptive functioning, autonomy, affect and interactions with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2A147-EA24-4C63-81D0-B1F2AC34F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78229"/>
            <a:ext cx="18383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819400" y="381000"/>
            <a:ext cx="7391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The ASQ-3 Age Intervals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743200" y="1371601"/>
            <a:ext cx="7391400" cy="4754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Clr>
                <a:schemeClr val="accent1"/>
              </a:buClr>
              <a:buFontTx/>
              <a:buNone/>
            </a:pPr>
            <a:r>
              <a:rPr lang="en-US" altLang="en-US" sz="2200" dirty="0"/>
              <a:t>   21 Questionnaire intervals: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/>
              <a:t>2</a:t>
            </a:r>
            <a:r>
              <a:rPr lang="en-US" altLang="en-US" sz="2200" b="1" dirty="0"/>
              <a:t>, </a:t>
            </a:r>
            <a:r>
              <a:rPr lang="en-US" altLang="en-US" sz="2200" dirty="0"/>
              <a:t>4, 6, 8, 9, 10, 12, 14, 16, 18, 20, 22, 24 months (spaced 2 months apart)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/>
              <a:t>27, 30, 33, 36 months (spaced 3 months apart)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200" dirty="0"/>
              <a:t>42, 48, 54, 60 months (spaced 6 months apart)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2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sz="2200" dirty="0">
                <a:highlight>
                  <a:srgbClr val="FFFF00"/>
                </a:highlight>
              </a:rPr>
              <a:t>Corrected date of birth used for children born more than 3 weeks premature for up to 2 years of age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22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altLang="en-US" sz="2200" dirty="0"/>
              <a:t>ASQ-3 Age Calculator (</a:t>
            </a:r>
            <a:r>
              <a:rPr lang="en-US" altLang="en-US" sz="2200" dirty="0">
                <a:hlinkClick r:id="rId2"/>
              </a:rPr>
              <a:t>www.agesandstages.com/age-calculator/</a:t>
            </a:r>
            <a:r>
              <a:rPr lang="en-US" altLang="en-US" sz="2200" dirty="0"/>
              <a:t>) helps select correct interval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9679B2A3D4943AFEBE9D61AC04208" ma:contentTypeVersion="5" ma:contentTypeDescription="Create a new document." ma:contentTypeScope="" ma:versionID="c0c903e9e602f5e155330186fff8b91d">
  <xsd:schema xmlns:xsd="http://www.w3.org/2001/XMLSchema" xmlns:xs="http://www.w3.org/2001/XMLSchema" xmlns:p="http://schemas.microsoft.com/office/2006/metadata/properties" xmlns:ns3="b793fd3c-4c6d-4328-a749-2642d0791cdf" targetNamespace="http://schemas.microsoft.com/office/2006/metadata/properties" ma:root="true" ma:fieldsID="7c21bc44ee1c3509fbb58a7a065dbbc2" ns3:_="">
    <xsd:import namespace="b793fd3c-4c6d-4328-a749-2642d0791c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3fd3c-4c6d-4328-a749-2642d0791c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88286E-BC70-4A8C-8A30-506FA3B1BF44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b793fd3c-4c6d-4328-a749-2642d0791cdf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6A7500-E875-4EE8-BE29-527D9BDAFE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3fd3c-4c6d-4328-a749-2642d0791c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68CBEA-1BC8-4309-9443-FEB2D6B073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5604</TotalTime>
  <Words>2786</Words>
  <Application>Microsoft Office PowerPoint</Application>
  <PresentationFormat>Widescreen</PresentationFormat>
  <Paragraphs>243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Corbel</vt:lpstr>
      <vt:lpstr>Trebuchet MS</vt:lpstr>
      <vt:lpstr>Wingdings</vt:lpstr>
      <vt:lpstr>Wingdings 2</vt:lpstr>
      <vt:lpstr>Wingdings 3</vt:lpstr>
      <vt:lpstr>Facet</vt:lpstr>
      <vt:lpstr>ASQ-3 and ASQ-SE 2 Training </vt:lpstr>
      <vt:lpstr>PowerPoint Presentation</vt:lpstr>
      <vt:lpstr>ASQ’s Timeline PY 2022-2023</vt:lpstr>
      <vt:lpstr>PowerPoint Presentation</vt:lpstr>
      <vt:lpstr>Why do we screen with ASQ-3?</vt:lpstr>
      <vt:lpstr>Why do we screen with ASQ-SE2?</vt:lpstr>
      <vt:lpstr>Elements of ASQ-3:  Areas &amp; Questions</vt:lpstr>
      <vt:lpstr>Elements of ASQ:SE-2</vt:lpstr>
      <vt:lpstr>The ASQ-3 Age Intervals</vt:lpstr>
      <vt:lpstr>ASQ:SE-2 Age Intervals questionnaires</vt:lpstr>
      <vt:lpstr>PowerPoint Presentation</vt:lpstr>
      <vt:lpstr>ASQ-3 Step 1:  Try the items</vt:lpstr>
      <vt:lpstr>Step 2:  Score the questionnaire</vt:lpstr>
      <vt:lpstr>Step 3:  Get the results</vt:lpstr>
      <vt:lpstr>Administering the ASQ:SE-2</vt:lpstr>
      <vt:lpstr>ASQ-SE2 Step 1: Have the parent with teacher support complete the questionnaire </vt:lpstr>
      <vt:lpstr>Step 2: Score the Questionnaire</vt:lpstr>
      <vt:lpstr>Step 2 continued</vt:lpstr>
      <vt:lpstr>Step 2 continued</vt:lpstr>
      <vt:lpstr>Step 3: Share the Results with parents</vt:lpstr>
      <vt:lpstr>Reminders</vt:lpstr>
      <vt:lpstr>Reminders Continue…</vt:lpstr>
      <vt:lpstr>MUST DO’S  </vt:lpstr>
      <vt:lpstr>PowerPoint Presentation</vt:lpstr>
      <vt:lpstr>PowerPoint Presentation</vt:lpstr>
      <vt:lpstr>PowerPoint Presentation</vt:lpstr>
      <vt:lpstr>Required: Release</vt:lpstr>
      <vt:lpstr>PowerPoint Presentation</vt:lpstr>
      <vt:lpstr>PowerPoint Presentation</vt:lpstr>
      <vt:lpstr>ASQ-3 and ASQ-SE 2 STRATEGIES  </vt:lpstr>
      <vt:lpstr>PowerPoint Presentation</vt:lpstr>
      <vt:lpstr>Post Test</vt:lpstr>
      <vt:lpstr>Answers </vt:lpstr>
      <vt:lpstr>Resources 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Providers and Parents as partners in using ASQ3 IN A VIRTUAL ENVIROMENT</dc:title>
  <dc:creator>Yesenia Gonzalez</dc:creator>
  <cp:lastModifiedBy>Sarahi Cardoza</cp:lastModifiedBy>
  <cp:revision>65</cp:revision>
  <dcterms:created xsi:type="dcterms:W3CDTF">2020-08-19T16:06:21Z</dcterms:created>
  <dcterms:modified xsi:type="dcterms:W3CDTF">2022-08-18T12:52:42Z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0x010100F049679B2A3D4943AFEBE9D61AC04208</vt:lpwstr>
  </property>
</Properties>
</file>